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2" r:id="rId3"/>
    <p:sldId id="265" r:id="rId4"/>
    <p:sldId id="270" r:id="rId5"/>
    <p:sldId id="304" r:id="rId6"/>
    <p:sldId id="276" r:id="rId7"/>
    <p:sldId id="272" r:id="rId8"/>
    <p:sldId id="274" r:id="rId9"/>
    <p:sldId id="267" r:id="rId10"/>
    <p:sldId id="273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6" r:id="rId50"/>
  </p:sldIdLst>
  <p:sldSz cx="9144000" cy="6858000" type="screen4x3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1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E8F2AE-65B6-4A08-A24C-33E80F32974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5D95EC0-81CB-427F-8E9E-DDCE9DB29240}">
      <dgm:prSet phldrT="[Text]"/>
      <dgm:spPr/>
      <dgm:t>
        <a:bodyPr/>
        <a:lstStyle/>
        <a:p>
          <a:r>
            <a:rPr lang="en-US" dirty="0" smtClean="0"/>
            <a:t>Executive Committee</a:t>
          </a:r>
          <a:endParaRPr lang="en-CA" dirty="0"/>
        </a:p>
      </dgm:t>
    </dgm:pt>
    <dgm:pt modelId="{EE060589-18CD-4C5B-817F-60D8D9AC1C37}" type="parTrans" cxnId="{52E022AB-7210-42DB-8925-BF97F6A16F8D}">
      <dgm:prSet/>
      <dgm:spPr/>
      <dgm:t>
        <a:bodyPr/>
        <a:lstStyle/>
        <a:p>
          <a:endParaRPr lang="en-CA"/>
        </a:p>
      </dgm:t>
    </dgm:pt>
    <dgm:pt modelId="{A59B858F-9C7D-4604-B1C1-C035DC0F381C}" type="sibTrans" cxnId="{52E022AB-7210-42DB-8925-BF97F6A16F8D}">
      <dgm:prSet/>
      <dgm:spPr/>
      <dgm:t>
        <a:bodyPr/>
        <a:lstStyle/>
        <a:p>
          <a:endParaRPr lang="en-CA"/>
        </a:p>
      </dgm:t>
    </dgm:pt>
    <dgm:pt modelId="{EFC8916D-7DF2-449B-AC40-0F77FF1361C0}" type="asst">
      <dgm:prSet phldrT="[Text]"/>
      <dgm:spPr/>
      <dgm:t>
        <a:bodyPr/>
        <a:lstStyle/>
        <a:p>
          <a:r>
            <a:rPr lang="en-US" dirty="0" smtClean="0"/>
            <a:t>Sponsor - Provost</a:t>
          </a:r>
          <a:endParaRPr lang="en-CA" dirty="0"/>
        </a:p>
      </dgm:t>
    </dgm:pt>
    <dgm:pt modelId="{3C2CEBE0-9206-4A31-9D50-7FAC32807452}" type="parTrans" cxnId="{2C45E035-8992-4443-81B1-68B6019036E2}">
      <dgm:prSet/>
      <dgm:spPr/>
      <dgm:t>
        <a:bodyPr/>
        <a:lstStyle/>
        <a:p>
          <a:endParaRPr lang="en-CA"/>
        </a:p>
      </dgm:t>
    </dgm:pt>
    <dgm:pt modelId="{FBDC369E-1C77-4F27-81E9-A3DE72BB82EC}" type="sibTrans" cxnId="{2C45E035-8992-4443-81B1-68B6019036E2}">
      <dgm:prSet/>
      <dgm:spPr/>
      <dgm:t>
        <a:bodyPr/>
        <a:lstStyle/>
        <a:p>
          <a:endParaRPr lang="en-CA"/>
        </a:p>
      </dgm:t>
    </dgm:pt>
    <dgm:pt modelId="{1313A004-C3A0-4434-9BA6-BDBD0940D7D8}">
      <dgm:prSet phldrT="[Text]"/>
      <dgm:spPr/>
      <dgm:t>
        <a:bodyPr/>
        <a:lstStyle/>
        <a:p>
          <a:r>
            <a:rPr lang="en-US" dirty="0" smtClean="0"/>
            <a:t>Project Team  (RFI)</a:t>
          </a:r>
          <a:endParaRPr lang="en-CA" dirty="0"/>
        </a:p>
      </dgm:t>
    </dgm:pt>
    <dgm:pt modelId="{852919E8-CA9A-471F-B192-B4B968DEFFD6}" type="parTrans" cxnId="{64C228B1-152C-4363-9DD1-51DF6AF357C0}">
      <dgm:prSet/>
      <dgm:spPr/>
      <dgm:t>
        <a:bodyPr/>
        <a:lstStyle/>
        <a:p>
          <a:endParaRPr lang="en-CA"/>
        </a:p>
      </dgm:t>
    </dgm:pt>
    <dgm:pt modelId="{5A793F53-6100-4FF3-A090-6387BFBA6B0A}" type="sibTrans" cxnId="{64C228B1-152C-4363-9DD1-51DF6AF357C0}">
      <dgm:prSet/>
      <dgm:spPr/>
      <dgm:t>
        <a:bodyPr/>
        <a:lstStyle/>
        <a:p>
          <a:endParaRPr lang="en-CA"/>
        </a:p>
      </dgm:t>
    </dgm:pt>
    <dgm:pt modelId="{1B343DD0-4A2B-40A0-8554-1C3D9B766296}">
      <dgm:prSet phldrT="[Text]"/>
      <dgm:spPr/>
      <dgm:t>
        <a:bodyPr/>
        <a:lstStyle/>
        <a:p>
          <a:r>
            <a:rPr lang="en-US" dirty="0" smtClean="0"/>
            <a:t>Consultation Group – Pedagogy</a:t>
          </a:r>
          <a:endParaRPr lang="en-CA" dirty="0"/>
        </a:p>
      </dgm:t>
    </dgm:pt>
    <dgm:pt modelId="{7FBD6DA5-3754-4586-8813-B682381474B8}" type="parTrans" cxnId="{A3512040-1E34-42B3-9BA0-AB1749E9CDD1}">
      <dgm:prSet/>
      <dgm:spPr/>
      <dgm:t>
        <a:bodyPr/>
        <a:lstStyle/>
        <a:p>
          <a:endParaRPr lang="en-CA"/>
        </a:p>
      </dgm:t>
    </dgm:pt>
    <dgm:pt modelId="{535CB1DC-5B06-4AB9-9BA3-6BA0D2EE7FDA}" type="sibTrans" cxnId="{A3512040-1E34-42B3-9BA0-AB1749E9CDD1}">
      <dgm:prSet/>
      <dgm:spPr/>
      <dgm:t>
        <a:bodyPr/>
        <a:lstStyle/>
        <a:p>
          <a:endParaRPr lang="en-CA"/>
        </a:p>
      </dgm:t>
    </dgm:pt>
    <dgm:pt modelId="{2FA4D3A4-C70A-4E49-BC14-BD44111B22BE}">
      <dgm:prSet phldrT="[Text]"/>
      <dgm:spPr/>
      <dgm:t>
        <a:bodyPr/>
        <a:lstStyle/>
        <a:p>
          <a:r>
            <a:rPr lang="en-US" dirty="0" smtClean="0"/>
            <a:t>Consultation Group – Technology</a:t>
          </a:r>
          <a:endParaRPr lang="en-CA" dirty="0"/>
        </a:p>
      </dgm:t>
    </dgm:pt>
    <dgm:pt modelId="{10754779-16D8-44CC-BBB9-B7B0BF7B59B1}" type="parTrans" cxnId="{2D1B617B-AE40-46BB-8B54-F2C54BD8FB46}">
      <dgm:prSet/>
      <dgm:spPr/>
      <dgm:t>
        <a:bodyPr/>
        <a:lstStyle/>
        <a:p>
          <a:endParaRPr lang="en-CA"/>
        </a:p>
      </dgm:t>
    </dgm:pt>
    <dgm:pt modelId="{F7E0C533-67F1-4A43-9588-E40B0B66FFFE}" type="sibTrans" cxnId="{2D1B617B-AE40-46BB-8B54-F2C54BD8FB46}">
      <dgm:prSet/>
      <dgm:spPr/>
      <dgm:t>
        <a:bodyPr/>
        <a:lstStyle/>
        <a:p>
          <a:endParaRPr lang="en-CA"/>
        </a:p>
      </dgm:t>
    </dgm:pt>
    <dgm:pt modelId="{4F5EBBB9-CC87-411E-A1C3-22962972E0A6}">
      <dgm:prSet phldrT="[Text]"/>
      <dgm:spPr/>
      <dgm:t>
        <a:bodyPr/>
        <a:lstStyle/>
        <a:p>
          <a:r>
            <a:rPr lang="en-US" dirty="0" smtClean="0"/>
            <a:t>Selection Team (RFP/CFT)</a:t>
          </a:r>
          <a:endParaRPr lang="en-CA" dirty="0"/>
        </a:p>
      </dgm:t>
    </dgm:pt>
    <dgm:pt modelId="{950EC750-C10E-4ECC-B5CC-212BCE1DB7DE}" type="parTrans" cxnId="{B80224E0-1AA3-42B8-BB88-D8C16E227144}">
      <dgm:prSet/>
      <dgm:spPr/>
      <dgm:t>
        <a:bodyPr/>
        <a:lstStyle/>
        <a:p>
          <a:endParaRPr lang="en-CA"/>
        </a:p>
      </dgm:t>
    </dgm:pt>
    <dgm:pt modelId="{D524DE31-F451-4B05-AE70-F20820B3DC56}" type="sibTrans" cxnId="{B80224E0-1AA3-42B8-BB88-D8C16E227144}">
      <dgm:prSet/>
      <dgm:spPr/>
      <dgm:t>
        <a:bodyPr/>
        <a:lstStyle/>
        <a:p>
          <a:endParaRPr lang="en-CA"/>
        </a:p>
      </dgm:t>
    </dgm:pt>
    <dgm:pt modelId="{B643B93F-3C46-4E7F-B1E5-03E5A7505E17}" type="pres">
      <dgm:prSet presAssocID="{24E8F2AE-65B6-4A08-A24C-33E80F3297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D64F7D5F-AE28-482E-A000-DE18753BF9CC}" type="pres">
      <dgm:prSet presAssocID="{05D95EC0-81CB-427F-8E9E-DDCE9DB29240}" presName="hierRoot1" presStyleCnt="0">
        <dgm:presLayoutVars>
          <dgm:hierBranch val="init"/>
        </dgm:presLayoutVars>
      </dgm:prSet>
      <dgm:spPr/>
    </dgm:pt>
    <dgm:pt modelId="{015E26F4-F942-4399-9A21-B2DF33E8A609}" type="pres">
      <dgm:prSet presAssocID="{05D95EC0-81CB-427F-8E9E-DDCE9DB29240}" presName="rootComposite1" presStyleCnt="0"/>
      <dgm:spPr/>
    </dgm:pt>
    <dgm:pt modelId="{FAC6E58C-5604-49F6-A6DE-930914FA0D71}" type="pres">
      <dgm:prSet presAssocID="{05D95EC0-81CB-427F-8E9E-DDCE9DB2924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C3BD4F6-5CC8-494A-9033-1CE9A5720E0C}" type="pres">
      <dgm:prSet presAssocID="{05D95EC0-81CB-427F-8E9E-DDCE9DB29240}" presName="rootConnector1" presStyleLbl="node1" presStyleIdx="0" presStyleCnt="0"/>
      <dgm:spPr/>
      <dgm:t>
        <a:bodyPr/>
        <a:lstStyle/>
        <a:p>
          <a:endParaRPr lang="en-CA"/>
        </a:p>
      </dgm:t>
    </dgm:pt>
    <dgm:pt modelId="{ABF94B12-5BBC-4806-9900-FDC7428EA6A6}" type="pres">
      <dgm:prSet presAssocID="{05D95EC0-81CB-427F-8E9E-DDCE9DB29240}" presName="hierChild2" presStyleCnt="0"/>
      <dgm:spPr/>
    </dgm:pt>
    <dgm:pt modelId="{C5CB0187-93A1-4A98-90F0-8543CA1FEEE5}" type="pres">
      <dgm:prSet presAssocID="{852919E8-CA9A-471F-B192-B4B968DEFFD6}" presName="Name37" presStyleLbl="parChTrans1D2" presStyleIdx="0" presStyleCnt="3"/>
      <dgm:spPr/>
      <dgm:t>
        <a:bodyPr/>
        <a:lstStyle/>
        <a:p>
          <a:endParaRPr lang="en-CA"/>
        </a:p>
      </dgm:t>
    </dgm:pt>
    <dgm:pt modelId="{D64E2DB4-EF39-402B-8669-5F6EAA00B6E5}" type="pres">
      <dgm:prSet presAssocID="{1313A004-C3A0-4434-9BA6-BDBD0940D7D8}" presName="hierRoot2" presStyleCnt="0">
        <dgm:presLayoutVars>
          <dgm:hierBranch val="init"/>
        </dgm:presLayoutVars>
      </dgm:prSet>
      <dgm:spPr/>
    </dgm:pt>
    <dgm:pt modelId="{C8F72CDA-12E1-4CBA-B10D-587330CB1F3B}" type="pres">
      <dgm:prSet presAssocID="{1313A004-C3A0-4434-9BA6-BDBD0940D7D8}" presName="rootComposite" presStyleCnt="0"/>
      <dgm:spPr/>
    </dgm:pt>
    <dgm:pt modelId="{43CE65CD-8699-479B-B7D5-2C26969780B1}" type="pres">
      <dgm:prSet presAssocID="{1313A004-C3A0-4434-9BA6-BDBD0940D7D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507875A-D5F1-49CF-A812-702EF7470BC5}" type="pres">
      <dgm:prSet presAssocID="{1313A004-C3A0-4434-9BA6-BDBD0940D7D8}" presName="rootConnector" presStyleLbl="node2" presStyleIdx="0" presStyleCnt="2"/>
      <dgm:spPr/>
      <dgm:t>
        <a:bodyPr/>
        <a:lstStyle/>
        <a:p>
          <a:endParaRPr lang="en-CA"/>
        </a:p>
      </dgm:t>
    </dgm:pt>
    <dgm:pt modelId="{407E7B3F-D62D-4749-8D72-C2E67C81B57D}" type="pres">
      <dgm:prSet presAssocID="{1313A004-C3A0-4434-9BA6-BDBD0940D7D8}" presName="hierChild4" presStyleCnt="0"/>
      <dgm:spPr/>
    </dgm:pt>
    <dgm:pt modelId="{D3FAF018-8DB2-4172-932C-EE5F8FD69ED4}" type="pres">
      <dgm:prSet presAssocID="{7FBD6DA5-3754-4586-8813-B682381474B8}" presName="Name37" presStyleLbl="parChTrans1D3" presStyleIdx="0" presStyleCnt="2"/>
      <dgm:spPr/>
      <dgm:t>
        <a:bodyPr/>
        <a:lstStyle/>
        <a:p>
          <a:endParaRPr lang="en-CA"/>
        </a:p>
      </dgm:t>
    </dgm:pt>
    <dgm:pt modelId="{DA06E421-63C3-40C8-A2D7-254E73029C2B}" type="pres">
      <dgm:prSet presAssocID="{1B343DD0-4A2B-40A0-8554-1C3D9B766296}" presName="hierRoot2" presStyleCnt="0">
        <dgm:presLayoutVars>
          <dgm:hierBranch val="init"/>
        </dgm:presLayoutVars>
      </dgm:prSet>
      <dgm:spPr/>
    </dgm:pt>
    <dgm:pt modelId="{D5E14C77-A553-4469-979E-B3CDA1751ED5}" type="pres">
      <dgm:prSet presAssocID="{1B343DD0-4A2B-40A0-8554-1C3D9B766296}" presName="rootComposite" presStyleCnt="0"/>
      <dgm:spPr/>
    </dgm:pt>
    <dgm:pt modelId="{6873D4AD-A568-494D-9943-8E5DA87EB0DC}" type="pres">
      <dgm:prSet presAssocID="{1B343DD0-4A2B-40A0-8554-1C3D9B766296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D79DD35-CB5F-4FC6-9420-EC371365FD44}" type="pres">
      <dgm:prSet presAssocID="{1B343DD0-4A2B-40A0-8554-1C3D9B766296}" presName="rootConnector" presStyleLbl="node3" presStyleIdx="0" presStyleCnt="2"/>
      <dgm:spPr/>
      <dgm:t>
        <a:bodyPr/>
        <a:lstStyle/>
        <a:p>
          <a:endParaRPr lang="en-CA"/>
        </a:p>
      </dgm:t>
    </dgm:pt>
    <dgm:pt modelId="{47651D46-0507-4CF2-9DC2-760637768FB6}" type="pres">
      <dgm:prSet presAssocID="{1B343DD0-4A2B-40A0-8554-1C3D9B766296}" presName="hierChild4" presStyleCnt="0"/>
      <dgm:spPr/>
    </dgm:pt>
    <dgm:pt modelId="{51B221A1-0201-438E-B7BE-968049F28A96}" type="pres">
      <dgm:prSet presAssocID="{1B343DD0-4A2B-40A0-8554-1C3D9B766296}" presName="hierChild5" presStyleCnt="0"/>
      <dgm:spPr/>
    </dgm:pt>
    <dgm:pt modelId="{C2030FD8-9013-41A8-A89A-9B9E22A3747D}" type="pres">
      <dgm:prSet presAssocID="{10754779-16D8-44CC-BBB9-B7B0BF7B59B1}" presName="Name37" presStyleLbl="parChTrans1D3" presStyleIdx="1" presStyleCnt="2"/>
      <dgm:spPr/>
      <dgm:t>
        <a:bodyPr/>
        <a:lstStyle/>
        <a:p>
          <a:endParaRPr lang="en-CA"/>
        </a:p>
      </dgm:t>
    </dgm:pt>
    <dgm:pt modelId="{B75B32CF-0F42-4101-90C5-7B5F0B62FD3D}" type="pres">
      <dgm:prSet presAssocID="{2FA4D3A4-C70A-4E49-BC14-BD44111B22BE}" presName="hierRoot2" presStyleCnt="0">
        <dgm:presLayoutVars>
          <dgm:hierBranch val="init"/>
        </dgm:presLayoutVars>
      </dgm:prSet>
      <dgm:spPr/>
    </dgm:pt>
    <dgm:pt modelId="{F9B7965C-CBB7-4514-B059-B6AAE69FCC99}" type="pres">
      <dgm:prSet presAssocID="{2FA4D3A4-C70A-4E49-BC14-BD44111B22BE}" presName="rootComposite" presStyleCnt="0"/>
      <dgm:spPr/>
    </dgm:pt>
    <dgm:pt modelId="{A0A69A48-D455-49AB-97F4-702E0B355AC2}" type="pres">
      <dgm:prSet presAssocID="{2FA4D3A4-C70A-4E49-BC14-BD44111B22BE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CFD76B6B-3A11-458A-9BEA-5AA65CA0DE22}" type="pres">
      <dgm:prSet presAssocID="{2FA4D3A4-C70A-4E49-BC14-BD44111B22BE}" presName="rootConnector" presStyleLbl="node3" presStyleIdx="1" presStyleCnt="2"/>
      <dgm:spPr/>
      <dgm:t>
        <a:bodyPr/>
        <a:lstStyle/>
        <a:p>
          <a:endParaRPr lang="en-CA"/>
        </a:p>
      </dgm:t>
    </dgm:pt>
    <dgm:pt modelId="{F60D305F-7725-4827-8BB1-F6F9B9CC092E}" type="pres">
      <dgm:prSet presAssocID="{2FA4D3A4-C70A-4E49-BC14-BD44111B22BE}" presName="hierChild4" presStyleCnt="0"/>
      <dgm:spPr/>
    </dgm:pt>
    <dgm:pt modelId="{4D78C12A-F379-4BE4-BD7F-0FB30DE25099}" type="pres">
      <dgm:prSet presAssocID="{2FA4D3A4-C70A-4E49-BC14-BD44111B22BE}" presName="hierChild5" presStyleCnt="0"/>
      <dgm:spPr/>
    </dgm:pt>
    <dgm:pt modelId="{213B2158-1130-468E-B665-EDEE4DEDE166}" type="pres">
      <dgm:prSet presAssocID="{1313A004-C3A0-4434-9BA6-BDBD0940D7D8}" presName="hierChild5" presStyleCnt="0"/>
      <dgm:spPr/>
    </dgm:pt>
    <dgm:pt modelId="{1DC44C2A-9EAE-4FA0-917E-06B728807E91}" type="pres">
      <dgm:prSet presAssocID="{950EC750-C10E-4ECC-B5CC-212BCE1DB7DE}" presName="Name37" presStyleLbl="parChTrans1D2" presStyleIdx="1" presStyleCnt="3"/>
      <dgm:spPr/>
      <dgm:t>
        <a:bodyPr/>
        <a:lstStyle/>
        <a:p>
          <a:endParaRPr lang="en-CA"/>
        </a:p>
      </dgm:t>
    </dgm:pt>
    <dgm:pt modelId="{CB65C5C7-9929-4C74-850D-70F0F62F4C47}" type="pres">
      <dgm:prSet presAssocID="{4F5EBBB9-CC87-411E-A1C3-22962972E0A6}" presName="hierRoot2" presStyleCnt="0">
        <dgm:presLayoutVars>
          <dgm:hierBranch val="init"/>
        </dgm:presLayoutVars>
      </dgm:prSet>
      <dgm:spPr/>
    </dgm:pt>
    <dgm:pt modelId="{7BABCF17-9A4F-48DF-8CDF-74D143150BDE}" type="pres">
      <dgm:prSet presAssocID="{4F5EBBB9-CC87-411E-A1C3-22962972E0A6}" presName="rootComposite" presStyleCnt="0"/>
      <dgm:spPr/>
    </dgm:pt>
    <dgm:pt modelId="{AF841E51-B757-40A5-9B19-F50DB8F0DB2D}" type="pres">
      <dgm:prSet presAssocID="{4F5EBBB9-CC87-411E-A1C3-22962972E0A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CE2765A5-FC2F-4BC8-9DD3-82356DD07319}" type="pres">
      <dgm:prSet presAssocID="{4F5EBBB9-CC87-411E-A1C3-22962972E0A6}" presName="rootConnector" presStyleLbl="node2" presStyleIdx="1" presStyleCnt="2"/>
      <dgm:spPr/>
      <dgm:t>
        <a:bodyPr/>
        <a:lstStyle/>
        <a:p>
          <a:endParaRPr lang="en-CA"/>
        </a:p>
      </dgm:t>
    </dgm:pt>
    <dgm:pt modelId="{0C73DAC3-8950-4762-B4BA-42EF05720A57}" type="pres">
      <dgm:prSet presAssocID="{4F5EBBB9-CC87-411E-A1C3-22962972E0A6}" presName="hierChild4" presStyleCnt="0"/>
      <dgm:spPr/>
    </dgm:pt>
    <dgm:pt modelId="{4E35E401-FF19-410F-BB36-31B8A89E82CB}" type="pres">
      <dgm:prSet presAssocID="{4F5EBBB9-CC87-411E-A1C3-22962972E0A6}" presName="hierChild5" presStyleCnt="0"/>
      <dgm:spPr/>
    </dgm:pt>
    <dgm:pt modelId="{10CA0E6C-8C2F-4797-AF05-6F9F4FDE9A11}" type="pres">
      <dgm:prSet presAssocID="{05D95EC0-81CB-427F-8E9E-DDCE9DB29240}" presName="hierChild3" presStyleCnt="0"/>
      <dgm:spPr/>
    </dgm:pt>
    <dgm:pt modelId="{7085925C-75B9-46FE-8A3E-56226FEC1AF5}" type="pres">
      <dgm:prSet presAssocID="{3C2CEBE0-9206-4A31-9D50-7FAC32807452}" presName="Name111" presStyleLbl="parChTrans1D2" presStyleIdx="2" presStyleCnt="3"/>
      <dgm:spPr/>
      <dgm:t>
        <a:bodyPr/>
        <a:lstStyle/>
        <a:p>
          <a:endParaRPr lang="en-CA"/>
        </a:p>
      </dgm:t>
    </dgm:pt>
    <dgm:pt modelId="{EB753C1D-BA1F-49EF-93E7-944FEF11F69F}" type="pres">
      <dgm:prSet presAssocID="{EFC8916D-7DF2-449B-AC40-0F77FF1361C0}" presName="hierRoot3" presStyleCnt="0">
        <dgm:presLayoutVars>
          <dgm:hierBranch val="init"/>
        </dgm:presLayoutVars>
      </dgm:prSet>
      <dgm:spPr/>
    </dgm:pt>
    <dgm:pt modelId="{1E9BBDB6-C4DC-4B74-B65D-3CD5E1D839EC}" type="pres">
      <dgm:prSet presAssocID="{EFC8916D-7DF2-449B-AC40-0F77FF1361C0}" presName="rootComposite3" presStyleCnt="0"/>
      <dgm:spPr/>
    </dgm:pt>
    <dgm:pt modelId="{69CF52F9-F3CD-4641-823C-B49DB4E54DDE}" type="pres">
      <dgm:prSet presAssocID="{EFC8916D-7DF2-449B-AC40-0F77FF1361C0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27C3EB8-E12C-413F-86D8-14520B6BB6DC}" type="pres">
      <dgm:prSet presAssocID="{EFC8916D-7DF2-449B-AC40-0F77FF1361C0}" presName="rootConnector3" presStyleLbl="asst1" presStyleIdx="0" presStyleCnt="1"/>
      <dgm:spPr/>
      <dgm:t>
        <a:bodyPr/>
        <a:lstStyle/>
        <a:p>
          <a:endParaRPr lang="en-CA"/>
        </a:p>
      </dgm:t>
    </dgm:pt>
    <dgm:pt modelId="{32917BE4-9D22-40F5-95C7-D69C12C5047D}" type="pres">
      <dgm:prSet presAssocID="{EFC8916D-7DF2-449B-AC40-0F77FF1361C0}" presName="hierChild6" presStyleCnt="0"/>
      <dgm:spPr/>
    </dgm:pt>
    <dgm:pt modelId="{C9BEBB10-76B4-431F-9EC1-DAD46557C1C0}" type="pres">
      <dgm:prSet presAssocID="{EFC8916D-7DF2-449B-AC40-0F77FF1361C0}" presName="hierChild7" presStyleCnt="0"/>
      <dgm:spPr/>
    </dgm:pt>
  </dgm:ptLst>
  <dgm:cxnLst>
    <dgm:cxn modelId="{270C1897-9870-44EE-A3B9-840363B5B035}" type="presOf" srcId="{950EC750-C10E-4ECC-B5CC-212BCE1DB7DE}" destId="{1DC44C2A-9EAE-4FA0-917E-06B728807E91}" srcOrd="0" destOrd="0" presId="urn:microsoft.com/office/officeart/2005/8/layout/orgChart1"/>
    <dgm:cxn modelId="{CB92CF33-720E-4143-90B9-4A268A2792A9}" type="presOf" srcId="{1B343DD0-4A2B-40A0-8554-1C3D9B766296}" destId="{ED79DD35-CB5F-4FC6-9420-EC371365FD44}" srcOrd="1" destOrd="0" presId="urn:microsoft.com/office/officeart/2005/8/layout/orgChart1"/>
    <dgm:cxn modelId="{C68ECA8F-42F0-4E96-BEA5-E65CE543A228}" type="presOf" srcId="{4F5EBBB9-CC87-411E-A1C3-22962972E0A6}" destId="{AF841E51-B757-40A5-9B19-F50DB8F0DB2D}" srcOrd="0" destOrd="0" presId="urn:microsoft.com/office/officeart/2005/8/layout/orgChart1"/>
    <dgm:cxn modelId="{F16C9640-5E3E-473B-9814-F424C7243043}" type="presOf" srcId="{2FA4D3A4-C70A-4E49-BC14-BD44111B22BE}" destId="{CFD76B6B-3A11-458A-9BEA-5AA65CA0DE22}" srcOrd="1" destOrd="0" presId="urn:microsoft.com/office/officeart/2005/8/layout/orgChart1"/>
    <dgm:cxn modelId="{3C03299F-A7AB-43CA-A723-650FF2420F94}" type="presOf" srcId="{852919E8-CA9A-471F-B192-B4B968DEFFD6}" destId="{C5CB0187-93A1-4A98-90F0-8543CA1FEEE5}" srcOrd="0" destOrd="0" presId="urn:microsoft.com/office/officeart/2005/8/layout/orgChart1"/>
    <dgm:cxn modelId="{1723268B-0F6D-40B8-81C5-210375D409A7}" type="presOf" srcId="{10754779-16D8-44CC-BBB9-B7B0BF7B59B1}" destId="{C2030FD8-9013-41A8-A89A-9B9E22A3747D}" srcOrd="0" destOrd="0" presId="urn:microsoft.com/office/officeart/2005/8/layout/orgChart1"/>
    <dgm:cxn modelId="{2C45E035-8992-4443-81B1-68B6019036E2}" srcId="{05D95EC0-81CB-427F-8E9E-DDCE9DB29240}" destId="{EFC8916D-7DF2-449B-AC40-0F77FF1361C0}" srcOrd="0" destOrd="0" parTransId="{3C2CEBE0-9206-4A31-9D50-7FAC32807452}" sibTransId="{FBDC369E-1C77-4F27-81E9-A3DE72BB82EC}"/>
    <dgm:cxn modelId="{B80224E0-1AA3-42B8-BB88-D8C16E227144}" srcId="{05D95EC0-81CB-427F-8E9E-DDCE9DB29240}" destId="{4F5EBBB9-CC87-411E-A1C3-22962972E0A6}" srcOrd="2" destOrd="0" parTransId="{950EC750-C10E-4ECC-B5CC-212BCE1DB7DE}" sibTransId="{D524DE31-F451-4B05-AE70-F20820B3DC56}"/>
    <dgm:cxn modelId="{2D1B617B-AE40-46BB-8B54-F2C54BD8FB46}" srcId="{1313A004-C3A0-4434-9BA6-BDBD0940D7D8}" destId="{2FA4D3A4-C70A-4E49-BC14-BD44111B22BE}" srcOrd="1" destOrd="0" parTransId="{10754779-16D8-44CC-BBB9-B7B0BF7B59B1}" sibTransId="{F7E0C533-67F1-4A43-9588-E40B0B66FFFE}"/>
    <dgm:cxn modelId="{7024F001-C2C3-4A18-A06F-30EA02A99545}" type="presOf" srcId="{1313A004-C3A0-4434-9BA6-BDBD0940D7D8}" destId="{E507875A-D5F1-49CF-A812-702EF7470BC5}" srcOrd="1" destOrd="0" presId="urn:microsoft.com/office/officeart/2005/8/layout/orgChart1"/>
    <dgm:cxn modelId="{1154EDF6-40C7-4B75-B66C-43647ADAACB8}" type="presOf" srcId="{EFC8916D-7DF2-449B-AC40-0F77FF1361C0}" destId="{627C3EB8-E12C-413F-86D8-14520B6BB6DC}" srcOrd="1" destOrd="0" presId="urn:microsoft.com/office/officeart/2005/8/layout/orgChart1"/>
    <dgm:cxn modelId="{52E022AB-7210-42DB-8925-BF97F6A16F8D}" srcId="{24E8F2AE-65B6-4A08-A24C-33E80F32974B}" destId="{05D95EC0-81CB-427F-8E9E-DDCE9DB29240}" srcOrd="0" destOrd="0" parTransId="{EE060589-18CD-4C5B-817F-60D8D9AC1C37}" sibTransId="{A59B858F-9C7D-4604-B1C1-C035DC0F381C}"/>
    <dgm:cxn modelId="{FE0EF313-CB79-49BC-AA5D-6ED96C1F17D7}" type="presOf" srcId="{05D95EC0-81CB-427F-8E9E-DDCE9DB29240}" destId="{EC3BD4F6-5CC8-494A-9033-1CE9A5720E0C}" srcOrd="1" destOrd="0" presId="urn:microsoft.com/office/officeart/2005/8/layout/orgChart1"/>
    <dgm:cxn modelId="{4E57FC24-DF0B-48AE-AA96-C974BD3125C6}" type="presOf" srcId="{4F5EBBB9-CC87-411E-A1C3-22962972E0A6}" destId="{CE2765A5-FC2F-4BC8-9DD3-82356DD07319}" srcOrd="1" destOrd="0" presId="urn:microsoft.com/office/officeart/2005/8/layout/orgChart1"/>
    <dgm:cxn modelId="{CB5AF5B4-0028-429C-A5F7-C4941EB659D1}" type="presOf" srcId="{2FA4D3A4-C70A-4E49-BC14-BD44111B22BE}" destId="{A0A69A48-D455-49AB-97F4-702E0B355AC2}" srcOrd="0" destOrd="0" presId="urn:microsoft.com/office/officeart/2005/8/layout/orgChart1"/>
    <dgm:cxn modelId="{64C228B1-152C-4363-9DD1-51DF6AF357C0}" srcId="{05D95EC0-81CB-427F-8E9E-DDCE9DB29240}" destId="{1313A004-C3A0-4434-9BA6-BDBD0940D7D8}" srcOrd="1" destOrd="0" parTransId="{852919E8-CA9A-471F-B192-B4B968DEFFD6}" sibTransId="{5A793F53-6100-4FF3-A090-6387BFBA6B0A}"/>
    <dgm:cxn modelId="{7CF6A54F-FFDA-4892-989F-8BC2EFF86F68}" type="presOf" srcId="{05D95EC0-81CB-427F-8E9E-DDCE9DB29240}" destId="{FAC6E58C-5604-49F6-A6DE-930914FA0D71}" srcOrd="0" destOrd="0" presId="urn:microsoft.com/office/officeart/2005/8/layout/orgChart1"/>
    <dgm:cxn modelId="{EE748395-0425-4C06-A20A-333749953707}" type="presOf" srcId="{7FBD6DA5-3754-4586-8813-B682381474B8}" destId="{D3FAF018-8DB2-4172-932C-EE5F8FD69ED4}" srcOrd="0" destOrd="0" presId="urn:microsoft.com/office/officeart/2005/8/layout/orgChart1"/>
    <dgm:cxn modelId="{FEF17F59-B8A0-428A-8C39-1B14A7931138}" type="presOf" srcId="{24E8F2AE-65B6-4A08-A24C-33E80F32974B}" destId="{B643B93F-3C46-4E7F-B1E5-03E5A7505E17}" srcOrd="0" destOrd="0" presId="urn:microsoft.com/office/officeart/2005/8/layout/orgChart1"/>
    <dgm:cxn modelId="{A3512040-1E34-42B3-9BA0-AB1749E9CDD1}" srcId="{1313A004-C3A0-4434-9BA6-BDBD0940D7D8}" destId="{1B343DD0-4A2B-40A0-8554-1C3D9B766296}" srcOrd="0" destOrd="0" parTransId="{7FBD6DA5-3754-4586-8813-B682381474B8}" sibTransId="{535CB1DC-5B06-4AB9-9BA3-6BA0D2EE7FDA}"/>
    <dgm:cxn modelId="{C31E0B75-FEDF-4745-ADBF-339132FF1DED}" type="presOf" srcId="{EFC8916D-7DF2-449B-AC40-0F77FF1361C0}" destId="{69CF52F9-F3CD-4641-823C-B49DB4E54DDE}" srcOrd="0" destOrd="0" presId="urn:microsoft.com/office/officeart/2005/8/layout/orgChart1"/>
    <dgm:cxn modelId="{CB3AAF74-C42B-4EBF-AB91-8D0EDE708053}" type="presOf" srcId="{1313A004-C3A0-4434-9BA6-BDBD0940D7D8}" destId="{43CE65CD-8699-479B-B7D5-2C26969780B1}" srcOrd="0" destOrd="0" presId="urn:microsoft.com/office/officeart/2005/8/layout/orgChart1"/>
    <dgm:cxn modelId="{D312F564-9BF0-4D24-AC0C-1F8FEA8AEEAB}" type="presOf" srcId="{1B343DD0-4A2B-40A0-8554-1C3D9B766296}" destId="{6873D4AD-A568-494D-9943-8E5DA87EB0DC}" srcOrd="0" destOrd="0" presId="urn:microsoft.com/office/officeart/2005/8/layout/orgChart1"/>
    <dgm:cxn modelId="{2B73AC3A-94B7-44ED-9BEF-3ED5BA354F63}" type="presOf" srcId="{3C2CEBE0-9206-4A31-9D50-7FAC32807452}" destId="{7085925C-75B9-46FE-8A3E-56226FEC1AF5}" srcOrd="0" destOrd="0" presId="urn:microsoft.com/office/officeart/2005/8/layout/orgChart1"/>
    <dgm:cxn modelId="{A7DE7CC4-C8E1-49FF-ADD0-26DFDE132402}" type="presParOf" srcId="{B643B93F-3C46-4E7F-B1E5-03E5A7505E17}" destId="{D64F7D5F-AE28-482E-A000-DE18753BF9CC}" srcOrd="0" destOrd="0" presId="urn:microsoft.com/office/officeart/2005/8/layout/orgChart1"/>
    <dgm:cxn modelId="{006E44CB-3C82-495B-9466-165AA6133578}" type="presParOf" srcId="{D64F7D5F-AE28-482E-A000-DE18753BF9CC}" destId="{015E26F4-F942-4399-9A21-B2DF33E8A609}" srcOrd="0" destOrd="0" presId="urn:microsoft.com/office/officeart/2005/8/layout/orgChart1"/>
    <dgm:cxn modelId="{39AF4987-F3BB-4070-8782-6267B75BADB6}" type="presParOf" srcId="{015E26F4-F942-4399-9A21-B2DF33E8A609}" destId="{FAC6E58C-5604-49F6-A6DE-930914FA0D71}" srcOrd="0" destOrd="0" presId="urn:microsoft.com/office/officeart/2005/8/layout/orgChart1"/>
    <dgm:cxn modelId="{D6C15A2D-8F88-4107-8D7A-7EEDBBCE7BA5}" type="presParOf" srcId="{015E26F4-F942-4399-9A21-B2DF33E8A609}" destId="{EC3BD4F6-5CC8-494A-9033-1CE9A5720E0C}" srcOrd="1" destOrd="0" presId="urn:microsoft.com/office/officeart/2005/8/layout/orgChart1"/>
    <dgm:cxn modelId="{B2388A15-B561-4564-8B43-3EB05DC1FE59}" type="presParOf" srcId="{D64F7D5F-AE28-482E-A000-DE18753BF9CC}" destId="{ABF94B12-5BBC-4806-9900-FDC7428EA6A6}" srcOrd="1" destOrd="0" presId="urn:microsoft.com/office/officeart/2005/8/layout/orgChart1"/>
    <dgm:cxn modelId="{F0770924-5359-475E-8B85-BBA12A9BB4C2}" type="presParOf" srcId="{ABF94B12-5BBC-4806-9900-FDC7428EA6A6}" destId="{C5CB0187-93A1-4A98-90F0-8543CA1FEEE5}" srcOrd="0" destOrd="0" presId="urn:microsoft.com/office/officeart/2005/8/layout/orgChart1"/>
    <dgm:cxn modelId="{EE675105-35BB-4162-9213-30EC52ED3BC5}" type="presParOf" srcId="{ABF94B12-5BBC-4806-9900-FDC7428EA6A6}" destId="{D64E2DB4-EF39-402B-8669-5F6EAA00B6E5}" srcOrd="1" destOrd="0" presId="urn:microsoft.com/office/officeart/2005/8/layout/orgChart1"/>
    <dgm:cxn modelId="{E8D302C8-18C4-4527-8639-0D3F14D4F377}" type="presParOf" srcId="{D64E2DB4-EF39-402B-8669-5F6EAA00B6E5}" destId="{C8F72CDA-12E1-4CBA-B10D-587330CB1F3B}" srcOrd="0" destOrd="0" presId="urn:microsoft.com/office/officeart/2005/8/layout/orgChart1"/>
    <dgm:cxn modelId="{05C357A8-BD50-4BBA-8509-4E1DFD08E6C0}" type="presParOf" srcId="{C8F72CDA-12E1-4CBA-B10D-587330CB1F3B}" destId="{43CE65CD-8699-479B-B7D5-2C26969780B1}" srcOrd="0" destOrd="0" presId="urn:microsoft.com/office/officeart/2005/8/layout/orgChart1"/>
    <dgm:cxn modelId="{9F1C3768-5EA8-4F15-99A2-10DCE1EB6ACD}" type="presParOf" srcId="{C8F72CDA-12E1-4CBA-B10D-587330CB1F3B}" destId="{E507875A-D5F1-49CF-A812-702EF7470BC5}" srcOrd="1" destOrd="0" presId="urn:microsoft.com/office/officeart/2005/8/layout/orgChart1"/>
    <dgm:cxn modelId="{06582A41-6FF6-42C1-BE79-D87D72907E0D}" type="presParOf" srcId="{D64E2DB4-EF39-402B-8669-5F6EAA00B6E5}" destId="{407E7B3F-D62D-4749-8D72-C2E67C81B57D}" srcOrd="1" destOrd="0" presId="urn:microsoft.com/office/officeart/2005/8/layout/orgChart1"/>
    <dgm:cxn modelId="{55E384D0-9DF3-45B3-8A06-3CDCB1CF9203}" type="presParOf" srcId="{407E7B3F-D62D-4749-8D72-C2E67C81B57D}" destId="{D3FAF018-8DB2-4172-932C-EE5F8FD69ED4}" srcOrd="0" destOrd="0" presId="urn:microsoft.com/office/officeart/2005/8/layout/orgChart1"/>
    <dgm:cxn modelId="{E77B7922-AC87-42C2-87A0-4C262EB0A167}" type="presParOf" srcId="{407E7B3F-D62D-4749-8D72-C2E67C81B57D}" destId="{DA06E421-63C3-40C8-A2D7-254E73029C2B}" srcOrd="1" destOrd="0" presId="urn:microsoft.com/office/officeart/2005/8/layout/orgChart1"/>
    <dgm:cxn modelId="{1326CABB-AF17-43D1-9011-FB2E6A0A6B6F}" type="presParOf" srcId="{DA06E421-63C3-40C8-A2D7-254E73029C2B}" destId="{D5E14C77-A553-4469-979E-B3CDA1751ED5}" srcOrd="0" destOrd="0" presId="urn:microsoft.com/office/officeart/2005/8/layout/orgChart1"/>
    <dgm:cxn modelId="{D4E83732-5425-48FB-B37C-D781FD456426}" type="presParOf" srcId="{D5E14C77-A553-4469-979E-B3CDA1751ED5}" destId="{6873D4AD-A568-494D-9943-8E5DA87EB0DC}" srcOrd="0" destOrd="0" presId="urn:microsoft.com/office/officeart/2005/8/layout/orgChart1"/>
    <dgm:cxn modelId="{AA85A7A0-F675-4F1C-B34C-78C199812459}" type="presParOf" srcId="{D5E14C77-A553-4469-979E-B3CDA1751ED5}" destId="{ED79DD35-CB5F-4FC6-9420-EC371365FD44}" srcOrd="1" destOrd="0" presId="urn:microsoft.com/office/officeart/2005/8/layout/orgChart1"/>
    <dgm:cxn modelId="{E3C22A0A-8739-46E9-B397-AB59F1B33F0D}" type="presParOf" srcId="{DA06E421-63C3-40C8-A2D7-254E73029C2B}" destId="{47651D46-0507-4CF2-9DC2-760637768FB6}" srcOrd="1" destOrd="0" presId="urn:microsoft.com/office/officeart/2005/8/layout/orgChart1"/>
    <dgm:cxn modelId="{26CDB348-D759-44E0-BEE1-5EC2EDF231BC}" type="presParOf" srcId="{DA06E421-63C3-40C8-A2D7-254E73029C2B}" destId="{51B221A1-0201-438E-B7BE-968049F28A96}" srcOrd="2" destOrd="0" presId="urn:microsoft.com/office/officeart/2005/8/layout/orgChart1"/>
    <dgm:cxn modelId="{1D3F2D67-B7EF-4119-A7E6-E98451F9EF26}" type="presParOf" srcId="{407E7B3F-D62D-4749-8D72-C2E67C81B57D}" destId="{C2030FD8-9013-41A8-A89A-9B9E22A3747D}" srcOrd="2" destOrd="0" presId="urn:microsoft.com/office/officeart/2005/8/layout/orgChart1"/>
    <dgm:cxn modelId="{15E243E4-F983-45E7-9278-54FE4C53EFA6}" type="presParOf" srcId="{407E7B3F-D62D-4749-8D72-C2E67C81B57D}" destId="{B75B32CF-0F42-4101-90C5-7B5F0B62FD3D}" srcOrd="3" destOrd="0" presId="urn:microsoft.com/office/officeart/2005/8/layout/orgChart1"/>
    <dgm:cxn modelId="{D2BAB88D-5EDC-4B81-84F9-EC1152F724C8}" type="presParOf" srcId="{B75B32CF-0F42-4101-90C5-7B5F0B62FD3D}" destId="{F9B7965C-CBB7-4514-B059-B6AAE69FCC99}" srcOrd="0" destOrd="0" presId="urn:microsoft.com/office/officeart/2005/8/layout/orgChart1"/>
    <dgm:cxn modelId="{CA8E331B-DADA-4BB1-9886-8B529C337B69}" type="presParOf" srcId="{F9B7965C-CBB7-4514-B059-B6AAE69FCC99}" destId="{A0A69A48-D455-49AB-97F4-702E0B355AC2}" srcOrd="0" destOrd="0" presId="urn:microsoft.com/office/officeart/2005/8/layout/orgChart1"/>
    <dgm:cxn modelId="{65D42ABF-127E-44E8-B9DC-D9490B983D59}" type="presParOf" srcId="{F9B7965C-CBB7-4514-B059-B6AAE69FCC99}" destId="{CFD76B6B-3A11-458A-9BEA-5AA65CA0DE22}" srcOrd="1" destOrd="0" presId="urn:microsoft.com/office/officeart/2005/8/layout/orgChart1"/>
    <dgm:cxn modelId="{3F980377-2EC9-4939-9463-F41A72D64741}" type="presParOf" srcId="{B75B32CF-0F42-4101-90C5-7B5F0B62FD3D}" destId="{F60D305F-7725-4827-8BB1-F6F9B9CC092E}" srcOrd="1" destOrd="0" presId="urn:microsoft.com/office/officeart/2005/8/layout/orgChart1"/>
    <dgm:cxn modelId="{0E9A245F-1509-4869-9CBC-414B027A9FE1}" type="presParOf" srcId="{B75B32CF-0F42-4101-90C5-7B5F0B62FD3D}" destId="{4D78C12A-F379-4BE4-BD7F-0FB30DE25099}" srcOrd="2" destOrd="0" presId="urn:microsoft.com/office/officeart/2005/8/layout/orgChart1"/>
    <dgm:cxn modelId="{CC3A0778-FD42-4868-8004-86A01912ED52}" type="presParOf" srcId="{D64E2DB4-EF39-402B-8669-5F6EAA00B6E5}" destId="{213B2158-1130-468E-B665-EDEE4DEDE166}" srcOrd="2" destOrd="0" presId="urn:microsoft.com/office/officeart/2005/8/layout/orgChart1"/>
    <dgm:cxn modelId="{53E4CAF8-5DD1-4C89-B130-7226F00107E4}" type="presParOf" srcId="{ABF94B12-5BBC-4806-9900-FDC7428EA6A6}" destId="{1DC44C2A-9EAE-4FA0-917E-06B728807E91}" srcOrd="2" destOrd="0" presId="urn:microsoft.com/office/officeart/2005/8/layout/orgChart1"/>
    <dgm:cxn modelId="{14B4EF19-1711-4EC6-86A7-78351743DE36}" type="presParOf" srcId="{ABF94B12-5BBC-4806-9900-FDC7428EA6A6}" destId="{CB65C5C7-9929-4C74-850D-70F0F62F4C47}" srcOrd="3" destOrd="0" presId="urn:microsoft.com/office/officeart/2005/8/layout/orgChart1"/>
    <dgm:cxn modelId="{4A84A356-9857-4AE9-9F6E-F3AA26702F50}" type="presParOf" srcId="{CB65C5C7-9929-4C74-850D-70F0F62F4C47}" destId="{7BABCF17-9A4F-48DF-8CDF-74D143150BDE}" srcOrd="0" destOrd="0" presId="urn:microsoft.com/office/officeart/2005/8/layout/orgChart1"/>
    <dgm:cxn modelId="{AD204B2B-0814-4B17-B9D8-10970B435C8F}" type="presParOf" srcId="{7BABCF17-9A4F-48DF-8CDF-74D143150BDE}" destId="{AF841E51-B757-40A5-9B19-F50DB8F0DB2D}" srcOrd="0" destOrd="0" presId="urn:microsoft.com/office/officeart/2005/8/layout/orgChart1"/>
    <dgm:cxn modelId="{37B38202-9FD9-4521-87B0-1D6DEDF65194}" type="presParOf" srcId="{7BABCF17-9A4F-48DF-8CDF-74D143150BDE}" destId="{CE2765A5-FC2F-4BC8-9DD3-82356DD07319}" srcOrd="1" destOrd="0" presId="urn:microsoft.com/office/officeart/2005/8/layout/orgChart1"/>
    <dgm:cxn modelId="{5604DA12-0A90-480D-AEFC-19BCE2653E3E}" type="presParOf" srcId="{CB65C5C7-9929-4C74-850D-70F0F62F4C47}" destId="{0C73DAC3-8950-4762-B4BA-42EF05720A57}" srcOrd="1" destOrd="0" presId="urn:microsoft.com/office/officeart/2005/8/layout/orgChart1"/>
    <dgm:cxn modelId="{509D1343-9712-4C38-92CC-105FDA80A4A6}" type="presParOf" srcId="{CB65C5C7-9929-4C74-850D-70F0F62F4C47}" destId="{4E35E401-FF19-410F-BB36-31B8A89E82CB}" srcOrd="2" destOrd="0" presId="urn:microsoft.com/office/officeart/2005/8/layout/orgChart1"/>
    <dgm:cxn modelId="{BCEF62D4-31C9-4894-BA86-5458DCDA89A1}" type="presParOf" srcId="{D64F7D5F-AE28-482E-A000-DE18753BF9CC}" destId="{10CA0E6C-8C2F-4797-AF05-6F9F4FDE9A11}" srcOrd="2" destOrd="0" presId="urn:microsoft.com/office/officeart/2005/8/layout/orgChart1"/>
    <dgm:cxn modelId="{23F8AF35-80E6-4373-9F59-16A2A68A9519}" type="presParOf" srcId="{10CA0E6C-8C2F-4797-AF05-6F9F4FDE9A11}" destId="{7085925C-75B9-46FE-8A3E-56226FEC1AF5}" srcOrd="0" destOrd="0" presId="urn:microsoft.com/office/officeart/2005/8/layout/orgChart1"/>
    <dgm:cxn modelId="{02BC8C7F-3B3E-4D61-9941-83BE1E9A914F}" type="presParOf" srcId="{10CA0E6C-8C2F-4797-AF05-6F9F4FDE9A11}" destId="{EB753C1D-BA1F-49EF-93E7-944FEF11F69F}" srcOrd="1" destOrd="0" presId="urn:microsoft.com/office/officeart/2005/8/layout/orgChart1"/>
    <dgm:cxn modelId="{3CDCA74D-D04A-4FF0-A54A-E1CBD2476545}" type="presParOf" srcId="{EB753C1D-BA1F-49EF-93E7-944FEF11F69F}" destId="{1E9BBDB6-C4DC-4B74-B65D-3CD5E1D839EC}" srcOrd="0" destOrd="0" presId="urn:microsoft.com/office/officeart/2005/8/layout/orgChart1"/>
    <dgm:cxn modelId="{63C5295C-740E-422C-A520-34A3D06F4D51}" type="presParOf" srcId="{1E9BBDB6-C4DC-4B74-B65D-3CD5E1D839EC}" destId="{69CF52F9-F3CD-4641-823C-B49DB4E54DDE}" srcOrd="0" destOrd="0" presId="urn:microsoft.com/office/officeart/2005/8/layout/orgChart1"/>
    <dgm:cxn modelId="{8BE25462-D806-40F3-88A8-B7D960992D63}" type="presParOf" srcId="{1E9BBDB6-C4DC-4B74-B65D-3CD5E1D839EC}" destId="{627C3EB8-E12C-413F-86D8-14520B6BB6DC}" srcOrd="1" destOrd="0" presId="urn:microsoft.com/office/officeart/2005/8/layout/orgChart1"/>
    <dgm:cxn modelId="{256152C9-8873-4BB9-A44C-8337911519D8}" type="presParOf" srcId="{EB753C1D-BA1F-49EF-93E7-944FEF11F69F}" destId="{32917BE4-9D22-40F5-95C7-D69C12C5047D}" srcOrd="1" destOrd="0" presId="urn:microsoft.com/office/officeart/2005/8/layout/orgChart1"/>
    <dgm:cxn modelId="{8776962E-DFEF-4593-B7FA-25CC6D6475C7}" type="presParOf" srcId="{EB753C1D-BA1F-49EF-93E7-944FEF11F69F}" destId="{C9BEBB10-76B4-431F-9EC1-DAD46557C1C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5925C-75B9-46FE-8A3E-56226FEC1AF5}">
      <dsp:nvSpPr>
        <dsp:cNvPr id="0" name=""/>
        <dsp:cNvSpPr/>
      </dsp:nvSpPr>
      <dsp:spPr>
        <a:xfrm>
          <a:off x="4134873" y="737941"/>
          <a:ext cx="154774" cy="678059"/>
        </a:xfrm>
        <a:custGeom>
          <a:avLst/>
          <a:gdLst/>
          <a:ahLst/>
          <a:cxnLst/>
          <a:rect l="0" t="0" r="0" b="0"/>
          <a:pathLst>
            <a:path>
              <a:moveTo>
                <a:pt x="154774" y="0"/>
              </a:moveTo>
              <a:lnTo>
                <a:pt x="154774" y="678059"/>
              </a:lnTo>
              <a:lnTo>
                <a:pt x="0" y="6780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44C2A-9EAE-4FA0-917E-06B728807E91}">
      <dsp:nvSpPr>
        <dsp:cNvPr id="0" name=""/>
        <dsp:cNvSpPr/>
      </dsp:nvSpPr>
      <dsp:spPr>
        <a:xfrm>
          <a:off x="4289648" y="737941"/>
          <a:ext cx="891795" cy="1356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1344"/>
              </a:lnTo>
              <a:lnTo>
                <a:pt x="891795" y="1201344"/>
              </a:lnTo>
              <a:lnTo>
                <a:pt x="891795" y="13561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30FD8-9013-41A8-A89A-9B9E22A3747D}">
      <dsp:nvSpPr>
        <dsp:cNvPr id="0" name=""/>
        <dsp:cNvSpPr/>
      </dsp:nvSpPr>
      <dsp:spPr>
        <a:xfrm>
          <a:off x="2808234" y="2831082"/>
          <a:ext cx="221106" cy="1724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4630"/>
              </a:lnTo>
              <a:lnTo>
                <a:pt x="221106" y="17246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AF018-8DB2-4172-932C-EE5F8FD69ED4}">
      <dsp:nvSpPr>
        <dsp:cNvPr id="0" name=""/>
        <dsp:cNvSpPr/>
      </dsp:nvSpPr>
      <dsp:spPr>
        <a:xfrm>
          <a:off x="2808234" y="2831082"/>
          <a:ext cx="221106" cy="6780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059"/>
              </a:lnTo>
              <a:lnTo>
                <a:pt x="221106" y="6780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B0187-93A1-4A98-90F0-8543CA1FEEE5}">
      <dsp:nvSpPr>
        <dsp:cNvPr id="0" name=""/>
        <dsp:cNvSpPr/>
      </dsp:nvSpPr>
      <dsp:spPr>
        <a:xfrm>
          <a:off x="3397852" y="737941"/>
          <a:ext cx="891795" cy="1356119"/>
        </a:xfrm>
        <a:custGeom>
          <a:avLst/>
          <a:gdLst/>
          <a:ahLst/>
          <a:cxnLst/>
          <a:rect l="0" t="0" r="0" b="0"/>
          <a:pathLst>
            <a:path>
              <a:moveTo>
                <a:pt x="891795" y="0"/>
              </a:moveTo>
              <a:lnTo>
                <a:pt x="891795" y="1201344"/>
              </a:lnTo>
              <a:lnTo>
                <a:pt x="0" y="1201344"/>
              </a:lnTo>
              <a:lnTo>
                <a:pt x="0" y="13561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6E58C-5604-49F6-A6DE-930914FA0D71}">
      <dsp:nvSpPr>
        <dsp:cNvPr id="0" name=""/>
        <dsp:cNvSpPr/>
      </dsp:nvSpPr>
      <dsp:spPr>
        <a:xfrm>
          <a:off x="3552626" y="920"/>
          <a:ext cx="1474042" cy="737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Executive Committee</a:t>
          </a:r>
          <a:endParaRPr lang="en-CA" sz="1700" kern="1200" dirty="0"/>
        </a:p>
      </dsp:txBody>
      <dsp:txXfrm>
        <a:off x="3552626" y="920"/>
        <a:ext cx="1474042" cy="737021"/>
      </dsp:txXfrm>
    </dsp:sp>
    <dsp:sp modelId="{43CE65CD-8699-479B-B7D5-2C26969780B1}">
      <dsp:nvSpPr>
        <dsp:cNvPr id="0" name=""/>
        <dsp:cNvSpPr/>
      </dsp:nvSpPr>
      <dsp:spPr>
        <a:xfrm>
          <a:off x="2660830" y="2094061"/>
          <a:ext cx="1474042" cy="737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Project Team  (RFI)</a:t>
          </a:r>
          <a:endParaRPr lang="en-CA" sz="1700" kern="1200" dirty="0"/>
        </a:p>
      </dsp:txBody>
      <dsp:txXfrm>
        <a:off x="2660830" y="2094061"/>
        <a:ext cx="1474042" cy="737021"/>
      </dsp:txXfrm>
    </dsp:sp>
    <dsp:sp modelId="{6873D4AD-A568-494D-9943-8E5DA87EB0DC}">
      <dsp:nvSpPr>
        <dsp:cNvPr id="0" name=""/>
        <dsp:cNvSpPr/>
      </dsp:nvSpPr>
      <dsp:spPr>
        <a:xfrm>
          <a:off x="3029341" y="3140631"/>
          <a:ext cx="1474042" cy="737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Consultation Group – Pedagogy</a:t>
          </a:r>
          <a:endParaRPr lang="en-CA" sz="1700" kern="1200" dirty="0"/>
        </a:p>
      </dsp:txBody>
      <dsp:txXfrm>
        <a:off x="3029341" y="3140631"/>
        <a:ext cx="1474042" cy="737021"/>
      </dsp:txXfrm>
    </dsp:sp>
    <dsp:sp modelId="{A0A69A48-D455-49AB-97F4-702E0B355AC2}">
      <dsp:nvSpPr>
        <dsp:cNvPr id="0" name=""/>
        <dsp:cNvSpPr/>
      </dsp:nvSpPr>
      <dsp:spPr>
        <a:xfrm>
          <a:off x="3029341" y="4187202"/>
          <a:ext cx="1474042" cy="737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Consultation Group – Technology</a:t>
          </a:r>
          <a:endParaRPr lang="en-CA" sz="1700" kern="1200" dirty="0"/>
        </a:p>
      </dsp:txBody>
      <dsp:txXfrm>
        <a:off x="3029341" y="4187202"/>
        <a:ext cx="1474042" cy="737021"/>
      </dsp:txXfrm>
    </dsp:sp>
    <dsp:sp modelId="{AF841E51-B757-40A5-9B19-F50DB8F0DB2D}">
      <dsp:nvSpPr>
        <dsp:cNvPr id="0" name=""/>
        <dsp:cNvSpPr/>
      </dsp:nvSpPr>
      <dsp:spPr>
        <a:xfrm>
          <a:off x="4444422" y="2094061"/>
          <a:ext cx="1474042" cy="737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Selection Team (RFP/CFT)</a:t>
          </a:r>
          <a:endParaRPr lang="en-CA" sz="1700" kern="1200" dirty="0"/>
        </a:p>
      </dsp:txBody>
      <dsp:txXfrm>
        <a:off x="4444422" y="2094061"/>
        <a:ext cx="1474042" cy="737021"/>
      </dsp:txXfrm>
    </dsp:sp>
    <dsp:sp modelId="{69CF52F9-F3CD-4641-823C-B49DB4E54DDE}">
      <dsp:nvSpPr>
        <dsp:cNvPr id="0" name=""/>
        <dsp:cNvSpPr/>
      </dsp:nvSpPr>
      <dsp:spPr>
        <a:xfrm>
          <a:off x="2660830" y="1047490"/>
          <a:ext cx="1474042" cy="737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Sponsor - Provost</a:t>
          </a:r>
          <a:endParaRPr lang="en-CA" sz="1700" kern="1200" dirty="0"/>
        </a:p>
      </dsp:txBody>
      <dsp:txXfrm>
        <a:off x="2660830" y="1047490"/>
        <a:ext cx="1474042" cy="737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A403C41F-5B83-4EEE-911A-65FD28D9E30C}" type="datetimeFigureOut">
              <a:rPr lang="en-US" smtClean="0"/>
              <a:t>6/8/2011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7FEFE0A4-5F68-4182-89BB-53FF1B79E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0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B4BC8-267B-4D4B-85DB-B1FA8074C5F7}" type="datetimeFigureOut">
              <a:rPr lang="en-US" smtClean="0"/>
              <a:t>6/8/2011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0075"/>
            <a:ext cx="5597525" cy="4176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5EE00-747D-4354-9AF8-F9011A86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3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E704-1267-4769-BA74-7270DEFDB31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30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E704-1267-4769-BA74-7270DEFDB319}" type="slidenum">
              <a:rPr lang="en-CA" smtClean="0"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107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E704-1267-4769-BA74-7270DEFDB31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587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E704-1267-4769-BA74-7270DEFDB31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65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076F-1912-49D6-AF10-7653A22653B7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24220-916A-4607-98E6-82EA3B29E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leth.ca/crdc" TargetMode="External"/><Relationship Id="rId3" Type="http://schemas.openxmlformats.org/officeDocument/2006/relationships/hyperlink" Target="mailto:andrea.chappell@uwaterloo.ca" TargetMode="External"/><Relationship Id="rId7" Type="http://schemas.openxmlformats.org/officeDocument/2006/relationships/hyperlink" Target="mailto:hingde@uleth.c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odle.ualberta.ca/" TargetMode="External"/><Relationship Id="rId5" Type="http://schemas.openxmlformats.org/officeDocument/2006/relationships/hyperlink" Target="mailto:scott.delinger@ualberta.ca" TargetMode="External"/><Relationship Id="rId10" Type="http://schemas.openxmlformats.org/officeDocument/2006/relationships/hyperlink" Target="http://blogs.mcgill.ca/mycourses" TargetMode="External"/><Relationship Id="rId4" Type="http://schemas.openxmlformats.org/officeDocument/2006/relationships/hyperlink" Target="http://ist.uwaterloo.ca/projects/lms_selection" TargetMode="External"/><Relationship Id="rId9" Type="http://schemas.openxmlformats.org/officeDocument/2006/relationships/hyperlink" Target="mailto:maggie.Lattuca@mcgill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NHEITbanner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5157192"/>
            <a:ext cx="4680520" cy="1700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340768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Embarking on a LMS </a:t>
            </a:r>
            <a:r>
              <a:rPr lang="en-US" sz="5400" dirty="0" smtClean="0"/>
              <a:t>Switch: Approaches to the Selection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 smtClean="0"/>
              <a:t>RFP – Tips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plan to include “from source” </a:t>
            </a:r>
            <a:r>
              <a:rPr lang="en-US" b="1" dirty="0" smtClean="0"/>
              <a:t>Open Source, say so in RFP</a:t>
            </a:r>
            <a:r>
              <a:rPr lang="en-US" dirty="0" smtClean="0"/>
              <a:t> (Purchasing happier).</a:t>
            </a:r>
          </a:p>
          <a:p>
            <a:r>
              <a:rPr lang="en-US" b="1" dirty="0" smtClean="0"/>
              <a:t>Know how to assess RFP rating scheme</a:t>
            </a:r>
          </a:p>
          <a:p>
            <a:pPr lvl="1"/>
            <a:r>
              <a:rPr lang="en-US" dirty="0" smtClean="0"/>
              <a:t>If team does all sections together, take average</a:t>
            </a:r>
            <a:r>
              <a:rPr lang="en-US" dirty="0"/>
              <a:t> </a:t>
            </a:r>
            <a:r>
              <a:rPr lang="en-US" dirty="0" smtClean="0"/>
              <a:t>or  mean or ? What to do with outliers?</a:t>
            </a:r>
          </a:p>
          <a:p>
            <a:pPr lvl="1"/>
            <a:r>
              <a:rPr lang="en-US" dirty="0" smtClean="0"/>
              <a:t>Or, make small groups responsible for marking some sections?</a:t>
            </a:r>
          </a:p>
          <a:p>
            <a:r>
              <a:rPr lang="en-US" dirty="0" smtClean="0"/>
              <a:t>Keep notes on why mark areas down in case challenged by vendors.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15787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70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aggressively do you want to move?</a:t>
            </a:r>
          </a:p>
          <a:p>
            <a:pPr lvl="1"/>
            <a:r>
              <a:rPr lang="en-US" dirty="0" smtClean="0"/>
              <a:t>“Rip off the bandage” (quick move to one system)</a:t>
            </a:r>
          </a:p>
          <a:p>
            <a:pPr lvl="1"/>
            <a:r>
              <a:rPr lang="en-US" dirty="0" smtClean="0"/>
              <a:t>Take time for thoughtful change (e.g., for greater consistency and to take advantage of new system)</a:t>
            </a:r>
          </a:p>
          <a:p>
            <a:r>
              <a:rPr lang="en-US" dirty="0" smtClean="0"/>
              <a:t>Start with “robust” instructors who can deal with change and challenges</a:t>
            </a:r>
          </a:p>
          <a:p>
            <a:r>
              <a:rPr lang="en-US" dirty="0" smtClean="0"/>
              <a:t>Be ready to accept new ways of doing things</a:t>
            </a:r>
          </a:p>
          <a:p>
            <a:pPr lvl="1"/>
            <a:r>
              <a:rPr lang="en-US" dirty="0" smtClean="0"/>
              <a:t>Opportunities may present themselves!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328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0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 err="1" smtClean="0"/>
              <a:t>UAlberta</a:t>
            </a:r>
            <a:r>
              <a:rPr lang="en-US" dirty="0" smtClean="0"/>
              <a:t> LMS background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9552" y="1556791"/>
            <a:ext cx="8229600" cy="4536505"/>
          </a:xfrm>
        </p:spPr>
        <p:txBody>
          <a:bodyPr>
            <a:noAutofit/>
          </a:bodyPr>
          <a:lstStyle/>
          <a:p>
            <a:r>
              <a:rPr lang="en-US" sz="2800" dirty="0" smtClean="0"/>
              <a:t>37,600 students; 2300 courses in LMS in fall/winter</a:t>
            </a:r>
          </a:p>
          <a:p>
            <a:r>
              <a:rPr lang="en-US" sz="2800" dirty="0" smtClean="0"/>
              <a:t>LMS history</a:t>
            </a:r>
          </a:p>
          <a:p>
            <a:pPr lvl="1"/>
            <a:r>
              <a:rPr lang="en-US" dirty="0" smtClean="0"/>
              <a:t>1998 – 2010: </a:t>
            </a:r>
            <a:r>
              <a:rPr lang="en-US" dirty="0" err="1" smtClean="0"/>
              <a:t>WebCT</a:t>
            </a:r>
            <a:r>
              <a:rPr lang="en-US" dirty="0" smtClean="0"/>
              <a:t> – Blackboard Vista 8</a:t>
            </a:r>
          </a:p>
          <a:p>
            <a:pPr lvl="2"/>
            <a:r>
              <a:rPr lang="en-US" dirty="0" smtClean="0"/>
              <a:t>Centrally supported</a:t>
            </a:r>
          </a:p>
          <a:p>
            <a:pPr lvl="1"/>
            <a:r>
              <a:rPr lang="en-US" dirty="0" smtClean="0"/>
              <a:t>2004: AB School of Business adopts Blackboard</a:t>
            </a:r>
          </a:p>
          <a:p>
            <a:pPr lvl="1"/>
            <a:r>
              <a:rPr lang="en-US" dirty="0" smtClean="0"/>
              <a:t>2005 – 2010: </a:t>
            </a:r>
            <a:r>
              <a:rPr lang="en-US" dirty="0" err="1" smtClean="0"/>
              <a:t>Moodles</a:t>
            </a:r>
            <a:r>
              <a:rPr lang="en-US" dirty="0" smtClean="0"/>
              <a:t> pop up</a:t>
            </a:r>
          </a:p>
          <a:p>
            <a:pPr lvl="1"/>
            <a:r>
              <a:rPr lang="en-US" dirty="0" smtClean="0"/>
              <a:t>2009: LMS Review says adopt Moodle, keep Vista</a:t>
            </a:r>
          </a:p>
          <a:p>
            <a:pPr lvl="1"/>
            <a:r>
              <a:rPr lang="en-US" dirty="0" smtClean="0"/>
              <a:t>Summer 2010: Evaluation of LMS options</a:t>
            </a:r>
          </a:p>
          <a:p>
            <a:pPr lvl="1"/>
            <a:r>
              <a:rPr lang="en-US" dirty="0" smtClean="0"/>
              <a:t>Fall 2010: Moodle selected as next 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5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selection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2009 LMS report</a:t>
            </a:r>
          </a:p>
          <a:p>
            <a:r>
              <a:rPr lang="en-US" dirty="0" smtClean="0"/>
              <a:t>Summer 2010</a:t>
            </a:r>
          </a:p>
          <a:p>
            <a:pPr lvl="1"/>
            <a:r>
              <a:rPr lang="en-US" dirty="0" smtClean="0"/>
              <a:t>Arm’s-length from CIO review process</a:t>
            </a:r>
          </a:p>
          <a:p>
            <a:pPr lvl="1"/>
            <a:r>
              <a:rPr lang="en-US" dirty="0" smtClean="0"/>
              <a:t>meet with University community</a:t>
            </a:r>
          </a:p>
          <a:p>
            <a:pPr lvl="1"/>
            <a:r>
              <a:rPr lang="en-US" dirty="0" err="1" smtClean="0"/>
              <a:t>Eval</a:t>
            </a:r>
            <a:r>
              <a:rPr lang="en-US" dirty="0" smtClean="0"/>
              <a:t> Vista, Learn, Moodle tools in use/requested</a:t>
            </a:r>
          </a:p>
          <a:p>
            <a:r>
              <a:rPr lang="en-US" dirty="0" smtClean="0"/>
              <a:t>Issue Evaluation Team report, get feedback</a:t>
            </a:r>
          </a:p>
          <a:p>
            <a:r>
              <a:rPr lang="en-US" dirty="0" smtClean="0"/>
              <a:t>Oct 4, 2010: Moodle announced</a:t>
            </a:r>
          </a:p>
          <a:p>
            <a:r>
              <a:rPr lang="en-US" dirty="0" smtClean="0"/>
              <a:t>Moodle 2.0 pilot run Winter Term 2011</a:t>
            </a:r>
          </a:p>
        </p:txBody>
      </p:sp>
    </p:spTree>
    <p:extLst>
      <p:ext uri="{BB962C8B-B14F-4D97-AF65-F5344CB8AC3E}">
        <p14:creationId xmlns:p14="http://schemas.microsoft.com/office/powerpoint/2010/main" val="4125058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 smtClean="0"/>
              <a:t>Implementation – Tips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~6000 course sections by Jan 2013</a:t>
            </a:r>
          </a:p>
          <a:p>
            <a:r>
              <a:rPr lang="en-US" dirty="0" smtClean="0"/>
              <a:t>Pilot </a:t>
            </a:r>
            <a:r>
              <a:rPr lang="en-US" dirty="0" err="1" smtClean="0"/>
              <a:t>w</a:t>
            </a:r>
            <a:r>
              <a:rPr lang="en-US" dirty="0" smtClean="0"/>
              <a:t>/enthusiastic experimenters</a:t>
            </a:r>
          </a:p>
          <a:p>
            <a:pPr lvl="1"/>
            <a:r>
              <a:rPr lang="en-US" dirty="0" smtClean="0"/>
              <a:t>Capture all feedback, address issues, inform training</a:t>
            </a:r>
          </a:p>
          <a:p>
            <a:pPr lvl="1"/>
            <a:r>
              <a:rPr lang="en-US" dirty="0" smtClean="0"/>
              <a:t>Courses selected to represent many types</a:t>
            </a:r>
          </a:p>
          <a:p>
            <a:pPr lvl="1"/>
            <a:r>
              <a:rPr lang="en-US" dirty="0" smtClean="0"/>
              <a:t>Take calculated risks</a:t>
            </a:r>
          </a:p>
          <a:p>
            <a:r>
              <a:rPr lang="en-US" dirty="0" smtClean="0"/>
              <a:t>Oversight Committee</a:t>
            </a:r>
          </a:p>
          <a:p>
            <a:r>
              <a:rPr lang="en-US" dirty="0" smtClean="0"/>
              <a:t>Project Team: PM, </a:t>
            </a:r>
            <a:r>
              <a:rPr lang="en-US" dirty="0" err="1" smtClean="0"/>
              <a:t>sw</a:t>
            </a:r>
            <a:r>
              <a:rPr lang="en-US" dirty="0" smtClean="0"/>
              <a:t>, hw, train, </a:t>
            </a:r>
            <a:r>
              <a:rPr lang="en-US" dirty="0" err="1" smtClean="0"/>
              <a:t>comms</a:t>
            </a:r>
            <a:r>
              <a:rPr lang="en-US" dirty="0" smtClean="0"/>
              <a:t>, owners</a:t>
            </a:r>
          </a:p>
        </p:txBody>
      </p:sp>
    </p:spTree>
    <p:extLst>
      <p:ext uri="{BB962C8B-B14F-4D97-AF65-F5344CB8AC3E}">
        <p14:creationId xmlns:p14="http://schemas.microsoft.com/office/powerpoint/2010/main" val="122745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16086" y="403151"/>
            <a:ext cx="8902898" cy="937617"/>
          </a:xfrm>
          <a:ln/>
        </p:spPr>
        <p:txBody>
          <a:bodyPr>
            <a:normAutofit fontScale="90000"/>
          </a:bodyPr>
          <a:lstStyle/>
          <a:p>
            <a:r>
              <a:rPr lang="en-US" sz="5600" dirty="0"/>
              <a:t>Moving to Moodle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b="20082"/>
          <a:stretch>
            <a:fillRect/>
          </a:stretch>
        </p:blipFill>
        <p:spPr bwMode="auto">
          <a:xfrm>
            <a:off x="395536" y="1916832"/>
            <a:ext cx="8332514" cy="3214688"/>
          </a:xfrm>
          <a:prstGeom prst="rect">
            <a:avLst/>
          </a:prstGeom>
          <a:noFill/>
          <a:ln>
            <a:noFill/>
          </a:ln>
          <a:effectLst>
            <a:outerShdw blurRad="127000" dist="762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/>
          </p:cNvSpPr>
          <p:nvPr/>
        </p:nvSpPr>
        <p:spPr bwMode="auto">
          <a:xfrm>
            <a:off x="5313164" y="5214938"/>
            <a:ext cx="3679031" cy="152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3400" dirty="0">
              <a:ea typeface="ＭＳ Ｐゴシック" charset="0"/>
              <a:cs typeface="American Typewriter" charset="0"/>
            </a:endParaRPr>
          </a:p>
        </p:txBody>
      </p:sp>
      <p:sp>
        <p:nvSpPr>
          <p:cNvPr id="15365" name="Rectangle 5"/>
          <p:cNvSpPr>
            <a:spLocks/>
          </p:cNvSpPr>
          <p:nvPr/>
        </p:nvSpPr>
        <p:spPr bwMode="auto">
          <a:xfrm>
            <a:off x="3419872" y="5661248"/>
            <a:ext cx="2448272" cy="73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400" dirty="0">
                <a:ea typeface="ＭＳ Ｐゴシック" charset="0"/>
                <a:cs typeface="American Typewriter" charset="0"/>
              </a:rPr>
              <a:t>David </a:t>
            </a:r>
            <a:r>
              <a:rPr lang="en-US" sz="3400" dirty="0" smtClean="0">
                <a:ea typeface="ＭＳ Ｐゴシック" charset="0"/>
                <a:cs typeface="American Typewriter" charset="0"/>
              </a:rPr>
              <a:t>Hinger</a:t>
            </a:r>
            <a:endParaRPr lang="en-US" sz="3400" dirty="0">
              <a:ea typeface="ＭＳ Ｐゴシック" charset="0"/>
              <a:cs typeface="American Typewriter" charset="0"/>
            </a:endParaRPr>
          </a:p>
        </p:txBody>
      </p:sp>
      <p:pic>
        <p:nvPicPr>
          <p:cNvPr id="7" name="Picture 6" descr="CANHEIT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00" y="8189913"/>
            <a:ext cx="998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600" y="8342313"/>
            <a:ext cx="998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998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8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759024" y="-89297"/>
            <a:ext cx="7625953" cy="1473398"/>
          </a:xfrm>
          <a:ln/>
        </p:spPr>
        <p:txBody>
          <a:bodyPr/>
          <a:lstStyle/>
          <a:p>
            <a:r>
              <a:rPr lang="en-US" dirty="0"/>
              <a:t>WebCT (Blackboard CE)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124744"/>
            <a:ext cx="7625953" cy="2062758"/>
          </a:xfrm>
          <a:ln/>
        </p:spPr>
        <p:txBody>
          <a:bodyPr/>
          <a:lstStyle/>
          <a:p>
            <a:pPr marL="635102"/>
            <a:r>
              <a:rPr lang="en-US" dirty="0"/>
              <a:t>Started - September 1999</a:t>
            </a:r>
          </a:p>
          <a:p>
            <a:pPr marL="635102"/>
            <a:r>
              <a:rPr lang="en-US" dirty="0"/>
              <a:t>Blackboard purchased - 2006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57" y="2589609"/>
            <a:ext cx="4262809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3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Options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2286769"/>
            <a:ext cx="7625953" cy="2366367"/>
          </a:xfrm>
          <a:ln/>
        </p:spPr>
        <p:txBody>
          <a:bodyPr/>
          <a:lstStyle/>
          <a:p>
            <a:pPr marL="635102"/>
            <a:r>
              <a:rPr lang="en-US" dirty="0"/>
              <a:t>Move to Blackboard Learn</a:t>
            </a:r>
          </a:p>
          <a:p>
            <a:pPr marL="635102"/>
            <a:r>
              <a:rPr lang="en-US" dirty="0"/>
              <a:t>Move to an alternative LMS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395536" y="4869160"/>
            <a:ext cx="8572500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400" dirty="0">
                <a:ea typeface="ＭＳ Ｐゴシック" charset="0"/>
                <a:cs typeface="American Typewriter" charset="0"/>
              </a:rPr>
              <a:t>Both will require the same amount of time, money and effort!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14330" r="31573" b="2519"/>
          <a:stretch>
            <a:fillRect/>
          </a:stretch>
        </p:blipFill>
        <p:spPr bwMode="auto">
          <a:xfrm>
            <a:off x="6228184" y="1484784"/>
            <a:ext cx="213419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9" y="1377280"/>
            <a:ext cx="781012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79344" cy="46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Panelists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University </a:t>
            </a:r>
            <a:r>
              <a:rPr lang="en-CA" dirty="0"/>
              <a:t>of Waterloo: Andrea </a:t>
            </a:r>
            <a:r>
              <a:rPr lang="en-CA" dirty="0" smtClean="0"/>
              <a:t>Chappell</a:t>
            </a:r>
          </a:p>
          <a:p>
            <a:pPr lvl="1"/>
            <a:r>
              <a:rPr lang="en-CA" dirty="0" smtClean="0"/>
              <a:t>ANGEL to Desire2Learn</a:t>
            </a:r>
            <a:endParaRPr lang="en-US" dirty="0"/>
          </a:p>
          <a:p>
            <a:r>
              <a:rPr lang="en-CA" dirty="0"/>
              <a:t>University of Alberta: Scott </a:t>
            </a:r>
            <a:r>
              <a:rPr lang="en-CA" dirty="0" err="1" smtClean="0"/>
              <a:t>Delinger</a:t>
            </a:r>
            <a:endParaRPr lang="en-CA" dirty="0" smtClean="0"/>
          </a:p>
          <a:p>
            <a:pPr lvl="1"/>
            <a:r>
              <a:rPr lang="en-CA" dirty="0" smtClean="0"/>
              <a:t>Various Blackboard &amp; Moodle to Moodle 2.0</a:t>
            </a:r>
            <a:endParaRPr lang="en-US" dirty="0"/>
          </a:p>
          <a:p>
            <a:pPr lvl="0"/>
            <a:r>
              <a:rPr lang="en-CA" dirty="0" smtClean="0"/>
              <a:t>University </a:t>
            </a:r>
            <a:r>
              <a:rPr lang="en-CA" dirty="0"/>
              <a:t>of </a:t>
            </a:r>
            <a:r>
              <a:rPr lang="en-CA" dirty="0" err="1"/>
              <a:t>Lethbridge</a:t>
            </a:r>
            <a:r>
              <a:rPr lang="en-CA" dirty="0"/>
              <a:t>: David </a:t>
            </a:r>
            <a:r>
              <a:rPr lang="en-CA" dirty="0" err="1" smtClean="0"/>
              <a:t>Hinger</a:t>
            </a:r>
            <a:endParaRPr lang="en-CA" dirty="0" smtClean="0"/>
          </a:p>
          <a:p>
            <a:pPr lvl="1"/>
            <a:r>
              <a:rPr lang="en-US" dirty="0" smtClean="0"/>
              <a:t>Blackboard WebCT to Moodle</a:t>
            </a:r>
            <a:endParaRPr lang="en-US" dirty="0"/>
          </a:p>
          <a:p>
            <a:pPr lvl="0"/>
            <a:r>
              <a:rPr lang="en-CA" dirty="0" smtClean="0"/>
              <a:t>McGill University</a:t>
            </a:r>
            <a:r>
              <a:rPr lang="en-CA" dirty="0"/>
              <a:t>: Maggie </a:t>
            </a:r>
            <a:r>
              <a:rPr lang="en-CA" dirty="0" err="1" smtClean="0"/>
              <a:t>Lattuca</a:t>
            </a:r>
            <a:endParaRPr lang="en-CA" dirty="0" smtClean="0"/>
          </a:p>
          <a:p>
            <a:pPr lvl="1"/>
            <a:r>
              <a:rPr lang="en-CA" dirty="0" smtClean="0"/>
              <a:t>Still in suspense </a:t>
            </a:r>
            <a:r>
              <a:rPr lang="en-CA" dirty="0" smtClean="0">
                <a:sym typeface="Wingdings" pitchFamily="2" charset="2"/>
              </a:rPr>
              <a:t>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LMS Transition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Steering </a:t>
            </a:r>
            <a:r>
              <a:rPr lang="en-US" dirty="0"/>
              <a:t>Committee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63320" cy="492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759024" y="0"/>
            <a:ext cx="7625953" cy="1473398"/>
          </a:xfrm>
          <a:ln/>
        </p:spPr>
        <p:txBody>
          <a:bodyPr/>
          <a:lstStyle/>
          <a:p>
            <a:r>
              <a:rPr lang="en-US"/>
              <a:t>Evaluation Process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98" y="1268015"/>
            <a:ext cx="4710410" cy="532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76" y="-171400"/>
            <a:ext cx="9518603" cy="713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2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28" y="1386780"/>
            <a:ext cx="6179344" cy="46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86830"/>
            <a:ext cx="6563320" cy="492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25438"/>
            <a:ext cx="8858250" cy="498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8" y="1484486"/>
            <a:ext cx="8447484" cy="47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403648" y="509191"/>
            <a:ext cx="600149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How do we Make the Move?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39" y="1412776"/>
            <a:ext cx="6500813" cy="487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1763688" y="653207"/>
            <a:ext cx="51574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000" dirty="0">
                <a:ea typeface="ＭＳ Ｐゴシック" charset="0"/>
                <a:cs typeface="American Typewriter" charset="0"/>
              </a:rPr>
              <a:t>Communication Strategy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17" y="1919883"/>
            <a:ext cx="2803922" cy="39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3" r="636"/>
          <a:stretch>
            <a:fillRect/>
          </a:stretch>
        </p:blipFill>
        <p:spPr bwMode="auto">
          <a:xfrm>
            <a:off x="964406" y="1919883"/>
            <a:ext cx="2928938" cy="39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1974578" y="2620774"/>
            <a:ext cx="729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ＭＳ Ｐゴシック" charset="0"/>
                <a:cs typeface="American Typewriter" charset="0"/>
              </a:rPr>
              <a:t>Moodle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17651"/>
            <a:ext cx="2812852" cy="397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NHEITNa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2748112" y="697007"/>
            <a:ext cx="30427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5100">
                <a:ea typeface="ＭＳ Ｐゴシック" charset="0"/>
                <a:cs typeface="American Typewriter" charset="0"/>
              </a:rPr>
              <a:t>Meet Steve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812727"/>
            <a:ext cx="2678906" cy="379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 err="1" smtClean="0"/>
              <a:t>uWaterloo</a:t>
            </a:r>
            <a:r>
              <a:rPr lang="en-US" dirty="0" smtClean="0"/>
              <a:t> LMS background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5536" y="1556791"/>
            <a:ext cx="8373616" cy="4536505"/>
          </a:xfrm>
        </p:spPr>
        <p:txBody>
          <a:bodyPr>
            <a:noAutofit/>
          </a:bodyPr>
          <a:lstStyle/>
          <a:p>
            <a:r>
              <a:rPr lang="en-US" dirty="0" smtClean="0"/>
              <a:t>28,000 students; 1300 (70%) courses in LMS</a:t>
            </a:r>
          </a:p>
          <a:p>
            <a:r>
              <a:rPr lang="en-US" dirty="0" smtClean="0"/>
              <a:t>LMS history</a:t>
            </a:r>
          </a:p>
          <a:p>
            <a:pPr lvl="1"/>
            <a:r>
              <a:rPr lang="en-US" dirty="0" smtClean="0"/>
              <a:t>2000 – 2003: Homegrown pedagogical “front end”</a:t>
            </a:r>
          </a:p>
          <a:p>
            <a:pPr lvl="2"/>
            <a:r>
              <a:rPr lang="en-US" dirty="0" smtClean="0"/>
              <a:t>Initially Blackboard for back end tools, then ANGEL</a:t>
            </a:r>
          </a:p>
          <a:p>
            <a:pPr lvl="1"/>
            <a:r>
              <a:rPr lang="en-US" dirty="0" smtClean="0"/>
              <a:t>Summer 2004 – present: ANGEL</a:t>
            </a:r>
          </a:p>
          <a:p>
            <a:pPr lvl="1"/>
            <a:r>
              <a:rPr lang="en-US" dirty="0" smtClean="0"/>
              <a:t>May 2009: </a:t>
            </a:r>
            <a:r>
              <a:rPr lang="en-US" dirty="0"/>
              <a:t>Blackboard </a:t>
            </a:r>
            <a:r>
              <a:rPr lang="en-US" dirty="0" smtClean="0"/>
              <a:t>buys ANGEL … project struck</a:t>
            </a:r>
          </a:p>
          <a:p>
            <a:r>
              <a:rPr lang="en-US" dirty="0" smtClean="0"/>
              <a:t>Coming from a “happy place” … one LMS for campus, pretty happy with it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81328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659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8" y="1484486"/>
            <a:ext cx="8447484" cy="47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9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4" y="2802806"/>
            <a:ext cx="2955727" cy="285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47" y="2827363"/>
            <a:ext cx="3187898" cy="285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13" y="2870895"/>
            <a:ext cx="2760389" cy="34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1331640" y="1844824"/>
            <a:ext cx="2403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 dirty="0">
                <a:ea typeface="ＭＳ Ｐゴシック" charset="0"/>
                <a:cs typeface="American Typewriter" charset="0"/>
              </a:rPr>
              <a:t>Moodle Swag</a:t>
            </a:r>
          </a:p>
        </p:txBody>
      </p:sp>
      <p:sp>
        <p:nvSpPr>
          <p:cNvPr id="48134" name="Rectangle 6"/>
          <p:cNvSpPr>
            <a:spLocks/>
          </p:cNvSpPr>
          <p:nvPr/>
        </p:nvSpPr>
        <p:spPr bwMode="auto">
          <a:xfrm>
            <a:off x="5292080" y="1628800"/>
            <a:ext cx="290117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400" dirty="0">
                <a:ea typeface="ＭＳ Ｐゴシック" charset="0"/>
                <a:cs typeface="American Typewriter" charset="0"/>
              </a:rPr>
              <a:t>Get your picture </a:t>
            </a:r>
          </a:p>
          <a:p>
            <a:pPr algn="ctr"/>
            <a:r>
              <a:rPr lang="en-US" sz="3400" dirty="0">
                <a:ea typeface="ＭＳ Ｐゴシック" charset="0"/>
                <a:cs typeface="American Typewriter" charset="0"/>
              </a:rPr>
              <a:t>with Steve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NHEITNa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455414"/>
            <a:ext cx="7358063" cy="5545336"/>
          </a:xfrm>
          <a:ln/>
        </p:spPr>
        <p:txBody>
          <a:bodyPr/>
          <a:lstStyle/>
          <a:p>
            <a:r>
              <a:rPr lang="en-US"/>
              <a:t>Create a Sense of Urgency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Here Poster</a:t>
            </a:r>
            <a:br>
              <a:rPr lang="en-US"/>
            </a:br>
            <a:r>
              <a:rPr lang="en-US"/>
              <a:t>Todd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Videos</a:t>
            </a:r>
            <a:br>
              <a:rPr lang="en-US"/>
            </a:br>
            <a:r>
              <a:rPr lang="en-US"/>
              <a:t>How do I Move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758542" y="260648"/>
            <a:ext cx="518972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How do we design a </a:t>
            </a:r>
            <a:r>
              <a:rPr lang="en-US" sz="4000" dirty="0" smtClean="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new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Moodle </a:t>
            </a:r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for the U of L?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21" y="1830586"/>
            <a:ext cx="7189514" cy="400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28" y="1602804"/>
            <a:ext cx="6179344" cy="46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Blue Sky Ideas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9024" y="3625453"/>
            <a:ext cx="7625953" cy="2821781"/>
          </a:xfrm>
          <a:ln/>
        </p:spPr>
        <p:txBody>
          <a:bodyPr/>
          <a:lstStyle/>
          <a:p>
            <a:pPr marL="635102"/>
            <a:r>
              <a:rPr lang="en-US"/>
              <a:t>Lets start from scratch - What do you want to see. </a:t>
            </a:r>
          </a:p>
          <a:p>
            <a:pPr marL="635102"/>
            <a:r>
              <a:rPr lang="en-US"/>
              <a:t>Not constrained by the limitations of the technology!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1464469"/>
            <a:ext cx="267890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LMS Design Game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2354499"/>
            <a:ext cx="8229600" cy="4525963"/>
          </a:xfrm>
          <a:ln/>
        </p:spPr>
        <p:txBody>
          <a:bodyPr/>
          <a:lstStyle/>
          <a:p>
            <a:pPr marL="635102"/>
            <a:r>
              <a:rPr lang="en-US" dirty="0"/>
              <a:t>Design your own LMS</a:t>
            </a:r>
          </a:p>
          <a:p>
            <a:pPr marL="635102"/>
            <a:r>
              <a:rPr lang="en-US" dirty="0" err="1"/>
              <a:t>Posterboard</a:t>
            </a:r>
            <a:r>
              <a:rPr lang="en-US" dirty="0"/>
              <a:t> puzzle</a:t>
            </a:r>
          </a:p>
          <a:p>
            <a:pPr marL="635102"/>
            <a:r>
              <a:rPr lang="en-US" dirty="0"/>
              <a:t>Tactile exercise</a:t>
            </a:r>
          </a:p>
          <a:p>
            <a:pPr marL="635102"/>
            <a:r>
              <a:rPr lang="en-US" dirty="0"/>
              <a:t>Had to work out Navigation issues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2678906" cy="200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NHEITN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-35719"/>
            <a:ext cx="9206508" cy="92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b="17731"/>
          <a:stretch>
            <a:fillRect/>
          </a:stretch>
        </p:blipFill>
        <p:spPr bwMode="auto">
          <a:xfrm>
            <a:off x="1125141" y="1553766"/>
            <a:ext cx="7233047" cy="3777258"/>
          </a:xfrm>
          <a:prstGeom prst="rect">
            <a:avLst/>
          </a:prstGeom>
          <a:noFill/>
          <a:ln>
            <a:noFill/>
          </a:ln>
          <a:effectLst>
            <a:outerShdw blurRad="127000" dist="1396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5"/>
          <a:stretch>
            <a:fillRect/>
          </a:stretch>
        </p:blipFill>
        <p:spPr bwMode="auto">
          <a:xfrm>
            <a:off x="1125141" y="1553766"/>
            <a:ext cx="7233047" cy="3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5651"/>
            <a:ext cx="8229600" cy="1143000"/>
          </a:xfrm>
        </p:spPr>
        <p:txBody>
          <a:bodyPr/>
          <a:lstStyle/>
          <a:p>
            <a:r>
              <a:rPr lang="en-US" dirty="0" smtClean="0"/>
              <a:t>U of L Moodle Theme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2907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NHEITNa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50" y="224634"/>
            <a:ext cx="8229600" cy="1143000"/>
          </a:xfrm>
        </p:spPr>
        <p:txBody>
          <a:bodyPr/>
          <a:lstStyle/>
          <a:p>
            <a:r>
              <a:rPr lang="en-US" b="1" dirty="0" smtClean="0"/>
              <a:t>Mc</a:t>
            </a:r>
            <a:r>
              <a:rPr lang="en-US" b="1" dirty="0" smtClean="0"/>
              <a:t>Gill </a:t>
            </a:r>
            <a:r>
              <a:rPr lang="en-US" b="1" dirty="0" smtClean="0"/>
              <a:t>Background</a:t>
            </a:r>
            <a:endParaRPr lang="en-C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36,531 students</a:t>
            </a:r>
          </a:p>
          <a:p>
            <a:r>
              <a:rPr lang="en-US" dirty="0" smtClean="0"/>
              <a:t>1,627 </a:t>
            </a:r>
            <a:r>
              <a:rPr lang="en-CA" dirty="0"/>
              <a:t>tenured and tenure-stream </a:t>
            </a:r>
            <a:r>
              <a:rPr lang="en-CA" dirty="0" smtClean="0"/>
              <a:t>faculty</a:t>
            </a:r>
          </a:p>
          <a:p>
            <a:r>
              <a:rPr lang="en-US" dirty="0"/>
              <a:t>11 faculties and 10 </a:t>
            </a:r>
            <a:r>
              <a:rPr lang="en-US" dirty="0" smtClean="0"/>
              <a:t>schools</a:t>
            </a:r>
          </a:p>
          <a:p>
            <a:r>
              <a:rPr lang="en-US" dirty="0" smtClean="0"/>
              <a:t>WebCT since 1998</a:t>
            </a:r>
          </a:p>
          <a:p>
            <a:r>
              <a:rPr lang="en-US" dirty="0" smtClean="0"/>
              <a:t>WebCT Vista since 2005</a:t>
            </a:r>
          </a:p>
          <a:p>
            <a:r>
              <a:rPr lang="en-US" dirty="0" smtClean="0"/>
              <a:t>Over 20,000 course sections</a:t>
            </a:r>
          </a:p>
          <a:p>
            <a:r>
              <a:rPr lang="en-US" dirty="0" smtClean="0"/>
              <a:t>72% faculty employ the LMS</a:t>
            </a:r>
          </a:p>
          <a:p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Serendipitous Pre-project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Oct. 2008 – Apr. </a:t>
            </a:r>
            <a:r>
              <a:rPr lang="en-US" dirty="0" smtClean="0"/>
              <a:t>2009: </a:t>
            </a:r>
            <a:r>
              <a:rPr lang="en-US" b="1" dirty="0" smtClean="0"/>
              <a:t>Online Learning Environment Review Project</a:t>
            </a:r>
          </a:p>
          <a:p>
            <a:pPr lvl="1"/>
            <a:r>
              <a:rPr lang="en-US" dirty="0" smtClean="0"/>
              <a:t>Student survey (7000 responses to 5 multiple choice, 1100 responses to open question)</a:t>
            </a:r>
          </a:p>
          <a:p>
            <a:pPr lvl="1"/>
            <a:r>
              <a:rPr lang="en-US" dirty="0" smtClean="0"/>
              <a:t>Faculty focus session (~30 from across spectrum)</a:t>
            </a:r>
          </a:p>
          <a:p>
            <a:pPr lvl="1"/>
            <a:r>
              <a:rPr lang="en-US" dirty="0" smtClean="0"/>
              <a:t>Scan LMS landscape, Web 2.0/social, cloud, etc.</a:t>
            </a:r>
          </a:p>
          <a:p>
            <a:r>
              <a:rPr lang="en-US" dirty="0" smtClean="0"/>
              <a:t>Concluded: </a:t>
            </a:r>
            <a:r>
              <a:rPr lang="en-US" dirty="0">
                <a:sym typeface="Wingdings" pitchFamily="2" charset="2"/>
              </a:rPr>
              <a:t>B</a:t>
            </a:r>
            <a:r>
              <a:rPr lang="en-US" dirty="0" smtClean="0"/>
              <a:t>etter “live”, math, audio/video (</a:t>
            </a:r>
            <a:r>
              <a:rPr lang="en-US" b="1" dirty="0" smtClean="0"/>
              <a:t>extensible</a:t>
            </a:r>
            <a:r>
              <a:rPr lang="en-US" dirty="0" smtClean="0"/>
              <a:t>), and mobile … but keep </a:t>
            </a:r>
            <a:r>
              <a:rPr lang="en-US" dirty="0"/>
              <a:t>ANGEL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09320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000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User Requirements</a:t>
            </a:r>
            <a:endParaRPr lang="en-C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2009-2010</a:t>
            </a:r>
          </a:p>
          <a:p>
            <a:endParaRPr lang="en-US" dirty="0" smtClean="0"/>
          </a:p>
          <a:p>
            <a:r>
              <a:rPr lang="en-US" dirty="0" smtClean="0"/>
              <a:t>Use Case model</a:t>
            </a:r>
          </a:p>
          <a:p>
            <a:pPr lvl="1"/>
            <a:r>
              <a:rPr lang="en-US" b="1" dirty="0" smtClean="0"/>
              <a:t>31 </a:t>
            </a:r>
            <a:r>
              <a:rPr lang="en-US" b="1" dirty="0"/>
              <a:t>instructors</a:t>
            </a:r>
            <a:r>
              <a:rPr lang="en-US" dirty="0"/>
              <a:t>, representing </a:t>
            </a:r>
            <a:r>
              <a:rPr lang="en-US" dirty="0" smtClean="0"/>
              <a:t>11 </a:t>
            </a:r>
            <a:r>
              <a:rPr lang="en-US" dirty="0"/>
              <a:t>faculties </a:t>
            </a:r>
          </a:p>
          <a:p>
            <a:pPr lvl="1"/>
            <a:r>
              <a:rPr lang="en-US" b="1" dirty="0" smtClean="0"/>
              <a:t>8 </a:t>
            </a:r>
            <a:r>
              <a:rPr lang="en-US" b="1" dirty="0"/>
              <a:t>students</a:t>
            </a:r>
            <a:r>
              <a:rPr lang="en-US" dirty="0"/>
              <a:t>, from various </a:t>
            </a:r>
            <a:r>
              <a:rPr lang="en-US" dirty="0" smtClean="0"/>
              <a:t>departments </a:t>
            </a:r>
            <a:endParaRPr lang="en-US" dirty="0"/>
          </a:p>
          <a:p>
            <a:pPr lvl="1"/>
            <a:r>
              <a:rPr lang="en-US" b="1" dirty="0" smtClean="0"/>
              <a:t>15 </a:t>
            </a:r>
            <a:r>
              <a:rPr lang="en-US" b="1" dirty="0"/>
              <a:t>administrative staff</a:t>
            </a:r>
            <a:r>
              <a:rPr lang="en-US" dirty="0"/>
              <a:t>, from 7 departments that support teaching and learning </a:t>
            </a:r>
          </a:p>
          <a:p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83768" y="6356350"/>
            <a:ext cx="4176464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Findings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Faculty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CA" dirty="0" smtClean="0"/>
              <a:t>Collaboration </a:t>
            </a:r>
            <a:r>
              <a:rPr lang="en-CA" dirty="0"/>
              <a:t>tools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CA" dirty="0"/>
              <a:t>O</a:t>
            </a:r>
            <a:r>
              <a:rPr lang="en-CA" dirty="0" smtClean="0"/>
              <a:t>pen </a:t>
            </a:r>
            <a:r>
              <a:rPr lang="en-CA" dirty="0"/>
              <a:t>content </a:t>
            </a:r>
          </a:p>
          <a:p>
            <a:pPr marL="514350" indent="-514350"/>
            <a:r>
              <a:rPr lang="en-US" b="1" dirty="0" smtClean="0"/>
              <a:t>Students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CA" dirty="0"/>
              <a:t>Collaboration tools </a:t>
            </a:r>
            <a:endParaRPr lang="en-CA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Customization </a:t>
            </a:r>
            <a:r>
              <a:rPr lang="en-US" dirty="0"/>
              <a:t>of </a:t>
            </a:r>
            <a:r>
              <a:rPr lang="en-US" dirty="0" smtClean="0"/>
              <a:t>online </a:t>
            </a:r>
            <a:r>
              <a:rPr lang="en-US" dirty="0"/>
              <a:t>learning </a:t>
            </a:r>
            <a:r>
              <a:rPr lang="en-US" dirty="0" smtClean="0"/>
              <a:t>environment</a:t>
            </a:r>
          </a:p>
          <a:p>
            <a:pPr marL="514350" indent="-514350"/>
            <a:r>
              <a:rPr lang="en-US" b="1" dirty="0" smtClean="0"/>
              <a:t>Staff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CA" dirty="0"/>
              <a:t>Collaboration tools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CA" dirty="0"/>
              <a:t>Open content 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457200" lvl="1" indent="0">
              <a:buNone/>
            </a:pPr>
            <a:endParaRPr lang="en-CA" sz="3200" dirty="0"/>
          </a:p>
        </p:txBody>
      </p:sp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Project Structure</a:t>
            </a:r>
            <a:endParaRPr lang="en-CA" b="1" dirty="0"/>
          </a:p>
        </p:txBody>
      </p:sp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361773"/>
              </p:ext>
            </p:extLst>
          </p:nvPr>
        </p:nvGraphicFramePr>
        <p:xfrm>
          <a:off x="313184" y="1340768"/>
          <a:ext cx="8579296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RFI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2010-2011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don’t we already know?</a:t>
            </a:r>
          </a:p>
          <a:p>
            <a:r>
              <a:rPr lang="en-US" dirty="0" smtClean="0"/>
              <a:t>Opportunity to evaluate open source</a:t>
            </a:r>
          </a:p>
          <a:p>
            <a:r>
              <a:rPr lang="en-US" dirty="0" smtClean="0"/>
              <a:t>Refine our requirements, test them</a:t>
            </a:r>
          </a:p>
          <a:p>
            <a:r>
              <a:rPr lang="en-US" dirty="0" smtClean="0"/>
              <a:t>Involve and hear from our community</a:t>
            </a:r>
            <a:endParaRPr lang="en-CA" dirty="0"/>
          </a:p>
        </p:txBody>
      </p:sp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RFI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proprietary solutions</a:t>
            </a:r>
          </a:p>
          <a:p>
            <a:r>
              <a:rPr lang="en-US" dirty="0" smtClean="0"/>
              <a:t>2 service providers for Moodle</a:t>
            </a:r>
          </a:p>
          <a:p>
            <a:r>
              <a:rPr lang="en-US" dirty="0" smtClean="0"/>
              <a:t>1 service provider for Sakai – too late!</a:t>
            </a:r>
          </a:p>
          <a:p>
            <a:r>
              <a:rPr lang="en-US" dirty="0" smtClean="0"/>
              <a:t>Are we ready for open source?</a:t>
            </a:r>
          </a:p>
          <a:p>
            <a:pPr lvl="1"/>
            <a:r>
              <a:rPr lang="en-US" dirty="0" smtClean="0"/>
              <a:t>Consulted with Canadian and American universities</a:t>
            </a:r>
            <a:endParaRPr lang="en-CA" dirty="0"/>
          </a:p>
        </p:txBody>
      </p:sp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9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RFI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 day vendor demos (x 4)</a:t>
            </a:r>
          </a:p>
          <a:p>
            <a:pPr lvl="1"/>
            <a:r>
              <a:rPr lang="en-US" dirty="0" smtClean="0"/>
              <a:t>Morning dedicated to pedagogy</a:t>
            </a:r>
          </a:p>
          <a:p>
            <a:pPr lvl="1"/>
            <a:r>
              <a:rPr lang="en-US" dirty="0" smtClean="0"/>
              <a:t>Afternoon dedicated to technology</a:t>
            </a:r>
          </a:p>
          <a:p>
            <a:r>
              <a:rPr lang="en-US" dirty="0" smtClean="0"/>
              <a:t>Online evaluation form</a:t>
            </a:r>
          </a:p>
          <a:p>
            <a:r>
              <a:rPr lang="en-US" dirty="0" smtClean="0"/>
              <a:t>Opportunity to ask questions, vendor or Educational Technologies (used back channel)</a:t>
            </a:r>
          </a:p>
          <a:p>
            <a:r>
              <a:rPr lang="en-US" dirty="0" smtClean="0"/>
              <a:t>Instructor, student, staff ‘sandboxes’</a:t>
            </a:r>
          </a:p>
          <a:p>
            <a:r>
              <a:rPr lang="en-US" dirty="0" smtClean="0"/>
              <a:t>Sample courses migrated (evaluation form) </a:t>
            </a:r>
            <a:endParaRPr lang="en-CA" dirty="0"/>
          </a:p>
        </p:txBody>
      </p:sp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We Learned</a:t>
            </a:r>
            <a:endParaRPr lang="en-C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Mandatory and general requirements</a:t>
            </a:r>
          </a:p>
          <a:p>
            <a:pPr marL="571500" indent="-514350">
              <a:buFont typeface="+mj-lt"/>
              <a:buAutoNum type="arabicPeriod" startAt="2"/>
            </a:pPr>
            <a:r>
              <a:rPr lang="en-US" dirty="0"/>
              <a:t>Open to hosted options </a:t>
            </a:r>
          </a:p>
          <a:p>
            <a:pPr marL="571500" indent="-514350">
              <a:buFont typeface="+mj-lt"/>
              <a:buAutoNum type="arabicPeriod" startAt="2"/>
            </a:pPr>
            <a:r>
              <a:rPr lang="en-US" dirty="0"/>
              <a:t>Definitive requirements, yes or </a:t>
            </a:r>
            <a:r>
              <a:rPr lang="en-US" dirty="0" smtClean="0"/>
              <a:t>no</a:t>
            </a:r>
          </a:p>
          <a:p>
            <a:pPr marL="571500" indent="-514350">
              <a:buFont typeface="+mj-lt"/>
              <a:buAutoNum type="arabicPeriod" startAt="2"/>
            </a:pPr>
            <a:r>
              <a:rPr lang="en-US" dirty="0" smtClean="0"/>
              <a:t>Short </a:t>
            </a:r>
            <a:r>
              <a:rPr lang="en-US" dirty="0"/>
              <a:t>overview of solutions by vendor</a:t>
            </a:r>
          </a:p>
          <a:p>
            <a:pPr marL="571500" indent="-514350">
              <a:buFont typeface="+mj-lt"/>
              <a:buAutoNum type="arabicPeriod" startAt="2"/>
            </a:pPr>
            <a:r>
              <a:rPr lang="en-US" dirty="0"/>
              <a:t>Simplified evaluation </a:t>
            </a:r>
            <a:r>
              <a:rPr lang="en-US" dirty="0" smtClean="0"/>
              <a:t>forms</a:t>
            </a:r>
          </a:p>
          <a:p>
            <a:pPr marL="571500" indent="-514350">
              <a:buFont typeface="+mj-lt"/>
              <a:buAutoNum type="arabicPeriod" startAt="2"/>
            </a:pPr>
            <a:r>
              <a:rPr lang="en-US" dirty="0" smtClean="0"/>
              <a:t>Would we do it again? </a:t>
            </a:r>
          </a:p>
          <a:p>
            <a:pPr marL="57150" indent="0">
              <a:buNone/>
            </a:pPr>
            <a:r>
              <a:rPr lang="en-US" b="1" dirty="0" smtClean="0"/>
              <a:t>Yes!</a:t>
            </a:r>
            <a:endParaRPr lang="en-US" b="1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Content and Collaboration Solutions - IT Services - June 8, 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RFP/CFT</a:t>
            </a:r>
            <a:endParaRPr lang="en-C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Released in May 2011</a:t>
            </a:r>
          </a:p>
          <a:p>
            <a:r>
              <a:rPr lang="en-US" dirty="0" smtClean="0"/>
              <a:t>Anticipate decision end June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Implementation</a:t>
            </a:r>
            <a:endParaRPr lang="en-C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pilot, January 2012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pilot, May 2012</a:t>
            </a:r>
          </a:p>
          <a:p>
            <a:r>
              <a:rPr lang="en-US" dirty="0" smtClean="0"/>
              <a:t>Go live, September 2012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-27384"/>
            <a:ext cx="1462758" cy="1038446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4968552" cy="365125"/>
          </a:xfrm>
        </p:spPr>
        <p:txBody>
          <a:bodyPr/>
          <a:lstStyle/>
          <a:p>
            <a:r>
              <a:rPr lang="en-US" dirty="0" smtClean="0"/>
              <a:t>Content and Collaboration Solutions - IT Services - June 8,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 more information …</a:t>
            </a:r>
            <a:endParaRPr lang="en-C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uWaterloo</a:t>
            </a:r>
            <a:r>
              <a:rPr lang="en-US" dirty="0"/>
              <a:t>: </a:t>
            </a:r>
            <a:r>
              <a:rPr lang="en-US" dirty="0" smtClean="0">
                <a:hlinkClick r:id="rId3"/>
              </a:rPr>
              <a:t>andrea.chappell@uwaterloo.ca</a:t>
            </a:r>
            <a:r>
              <a:rPr lang="en-US" dirty="0" smtClean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hlinkClick r:id="rId4"/>
              </a:rPr>
              <a:t>http://ist.uwaterloo.ca/projects/lms_selection</a:t>
            </a:r>
            <a:endParaRPr lang="en-US" dirty="0" smtClean="0"/>
          </a:p>
          <a:p>
            <a:r>
              <a:rPr lang="en-US" dirty="0" smtClean="0"/>
              <a:t>Alberta: </a:t>
            </a:r>
            <a:r>
              <a:rPr lang="en-US" dirty="0" smtClean="0">
                <a:hlinkClick r:id="rId5"/>
              </a:rPr>
              <a:t>scott.delinger@ualberta.ca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://www.moodle.ualberta.ca/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Lethbridge</a:t>
            </a:r>
            <a:r>
              <a:rPr lang="en-US" dirty="0"/>
              <a:t>: </a:t>
            </a:r>
            <a:r>
              <a:rPr lang="en-US" dirty="0" smtClean="0">
                <a:hlinkClick r:id="rId7"/>
              </a:rPr>
              <a:t>hingde@uleth.ca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>
                <a:hlinkClick r:id="rId8"/>
              </a:rPr>
              <a:t>http://www.uleth.ca/crdc</a:t>
            </a:r>
            <a:endParaRPr lang="en-US" dirty="0"/>
          </a:p>
          <a:p>
            <a:r>
              <a:rPr lang="en-US" dirty="0" smtClean="0"/>
              <a:t>McGill: </a:t>
            </a:r>
            <a:r>
              <a:rPr lang="en-US" dirty="0" smtClean="0">
                <a:hlinkClick r:id="rId9"/>
              </a:rPr>
              <a:t>maggie.Lattuca@mcgill.ca</a:t>
            </a:r>
            <a:r>
              <a:rPr lang="en-US" dirty="0" smtClean="0"/>
              <a:t> 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blogs.mcgill.ca/mycourses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4220-916A-4607-98E6-82EA3B29E29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selection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Specifications: Fall 2009 – March 2010</a:t>
            </a:r>
          </a:p>
          <a:p>
            <a:r>
              <a:rPr lang="en-US" dirty="0" smtClean="0"/>
              <a:t>RFI: May 2010</a:t>
            </a:r>
          </a:p>
          <a:p>
            <a:r>
              <a:rPr lang="en-US" dirty="0" smtClean="0"/>
              <a:t>RFP: Aug. 2010</a:t>
            </a:r>
            <a:endParaRPr lang="en-US" dirty="0"/>
          </a:p>
          <a:p>
            <a:r>
              <a:rPr lang="en-US" dirty="0" smtClean="0"/>
              <a:t>Evaluate RFP, Open Source: Sep. – Dec. 2010</a:t>
            </a:r>
          </a:p>
          <a:p>
            <a:r>
              <a:rPr lang="en-US" dirty="0" smtClean="0"/>
              <a:t>Recommendation to university IT: Feb. 2011</a:t>
            </a:r>
          </a:p>
          <a:p>
            <a:r>
              <a:rPr lang="en-US" dirty="0" smtClean="0"/>
              <a:t>Award to Desire2Learn: early March 2011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81328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Process –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1"/>
            <a:ext cx="7704856" cy="4277072"/>
          </a:xfrm>
        </p:spPr>
        <p:txBody>
          <a:bodyPr>
            <a:normAutofit/>
          </a:bodyPr>
          <a:lstStyle/>
          <a:p>
            <a:r>
              <a:rPr lang="en-US" dirty="0" smtClean="0"/>
              <a:t>Understand your </a:t>
            </a:r>
            <a:r>
              <a:rPr lang="en-US" b="1" dirty="0" smtClean="0"/>
              <a:t>campus LMS culture</a:t>
            </a:r>
            <a:endParaRPr lang="en-US" b="1" dirty="0"/>
          </a:p>
          <a:p>
            <a:pPr lvl="1"/>
            <a:r>
              <a:rPr lang="en-US" dirty="0"/>
              <a:t>Still </a:t>
            </a:r>
            <a:r>
              <a:rPr lang="en-US" dirty="0" smtClean="0"/>
              <a:t>want/need an LMS?</a:t>
            </a:r>
          </a:p>
          <a:p>
            <a:pPr lvl="1"/>
            <a:r>
              <a:rPr lang="en-US" dirty="0" smtClean="0"/>
              <a:t>Want out-of-box or demand lots of change?</a:t>
            </a:r>
          </a:p>
          <a:p>
            <a:pPr lvl="1"/>
            <a:r>
              <a:rPr lang="en-US" dirty="0" smtClean="0"/>
              <a:t>Do you know you want Open Source?</a:t>
            </a:r>
            <a:endParaRPr lang="en-US" dirty="0"/>
          </a:p>
          <a:p>
            <a:r>
              <a:rPr lang="en-US" dirty="0" smtClean="0"/>
              <a:t>Is the </a:t>
            </a:r>
            <a:r>
              <a:rPr lang="en-US" b="1" dirty="0"/>
              <a:t>project </a:t>
            </a:r>
            <a:r>
              <a:rPr lang="en-US" b="1" dirty="0" smtClean="0"/>
              <a:t>team complete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Core team: IT &amp; pedagogical support, distance </a:t>
            </a:r>
            <a:r>
              <a:rPr lang="en-US" dirty="0" err="1" smtClean="0"/>
              <a:t>ed</a:t>
            </a:r>
            <a:r>
              <a:rPr lang="en-US" dirty="0" smtClean="0"/>
              <a:t>, Library, “the faculty”, “the students”</a:t>
            </a:r>
          </a:p>
          <a:p>
            <a:pPr lvl="1"/>
            <a:r>
              <a:rPr lang="en-US" dirty="0" smtClean="0"/>
              <a:t>Resource: Bookstore, Analytics, Emerging tech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57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Input from </a:t>
            </a:r>
            <a:r>
              <a:rPr lang="en-US" dirty="0" smtClean="0"/>
              <a:t>constituents –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1"/>
            <a:ext cx="7848872" cy="4277072"/>
          </a:xfrm>
        </p:spPr>
        <p:txBody>
          <a:bodyPr>
            <a:normAutofit/>
          </a:bodyPr>
          <a:lstStyle/>
          <a:p>
            <a:r>
              <a:rPr lang="en-US" b="1" dirty="0" smtClean="0"/>
              <a:t>Focus requested input</a:t>
            </a:r>
            <a:r>
              <a:rPr lang="en-US" dirty="0" smtClean="0"/>
              <a:t>, but also leave opportunity for open comment.</a:t>
            </a:r>
            <a:endParaRPr lang="en-US" dirty="0"/>
          </a:p>
          <a:p>
            <a:r>
              <a:rPr lang="en-US" dirty="0" smtClean="0"/>
              <a:t>Student survey inquired about </a:t>
            </a:r>
            <a:r>
              <a:rPr lang="en-US" dirty="0"/>
              <a:t>mobile access, </a:t>
            </a:r>
            <a:r>
              <a:rPr lang="en-US" dirty="0" smtClean="0"/>
              <a:t>communication tools, learning experience, + open question.</a:t>
            </a:r>
          </a:p>
          <a:p>
            <a:r>
              <a:rPr lang="en-US" dirty="0" smtClean="0"/>
              <a:t>Instructor focus groups were asked, What works, what doesn’t, what you’d like to see?</a:t>
            </a:r>
          </a:p>
          <a:p>
            <a:pPr lv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09320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8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RFI/RFP Specifications –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less on basic, more on your scenarios</a:t>
            </a:r>
          </a:p>
          <a:p>
            <a:r>
              <a:rPr lang="en-US" dirty="0" smtClean="0"/>
              <a:t>Functionality – we divided into</a:t>
            </a:r>
            <a:r>
              <a:rPr lang="en-US" dirty="0"/>
              <a:t> </a:t>
            </a:r>
            <a:r>
              <a:rPr lang="en-US" dirty="0" smtClean="0"/>
              <a:t>4 sections:</a:t>
            </a:r>
          </a:p>
          <a:p>
            <a:pPr lvl="1"/>
            <a:r>
              <a:rPr lang="en-US" b="1" dirty="0" smtClean="0"/>
              <a:t>Basic</a:t>
            </a:r>
            <a:r>
              <a:rPr lang="en-US" dirty="0" smtClean="0"/>
              <a:t> (</a:t>
            </a:r>
            <a:r>
              <a:rPr lang="en-US" b="1" dirty="0" smtClean="0"/>
              <a:t>expected in all LMSs</a:t>
            </a:r>
            <a:r>
              <a:rPr lang="en-US" dirty="0" smtClean="0"/>
              <a:t>) – respondents confirm or explain deviations – less work!</a:t>
            </a:r>
          </a:p>
          <a:p>
            <a:pPr lvl="1"/>
            <a:r>
              <a:rPr lang="en-US" b="1" dirty="0" smtClean="0"/>
              <a:t>Specialized</a:t>
            </a:r>
            <a:r>
              <a:rPr lang="en-US" dirty="0" smtClean="0"/>
              <a:t> (beyond Basic, </a:t>
            </a:r>
            <a:r>
              <a:rPr lang="en-US" b="1" dirty="0" smtClean="0"/>
              <a:t>and on which we rely</a:t>
            </a:r>
            <a:r>
              <a:rPr lang="en-US" dirty="0" smtClean="0"/>
              <a:t>); e.g., teams, repositories, automation</a:t>
            </a:r>
          </a:p>
          <a:p>
            <a:pPr lvl="1"/>
            <a:r>
              <a:rPr lang="en-US" b="1" dirty="0" smtClean="0"/>
              <a:t>Integration and extension </a:t>
            </a:r>
            <a:r>
              <a:rPr lang="en-US" dirty="0" smtClean="0"/>
              <a:t>capabilities</a:t>
            </a:r>
          </a:p>
          <a:p>
            <a:pPr lvl="1"/>
            <a:r>
              <a:rPr lang="en-US" b="1" dirty="0" smtClean="0"/>
              <a:t>Desirable</a:t>
            </a:r>
            <a:r>
              <a:rPr lang="en-US" dirty="0" smtClean="0"/>
              <a:t> (e.g., math, a/v communications, </a:t>
            </a:r>
            <a:r>
              <a:rPr lang="en-US" dirty="0" err="1" smtClean="0"/>
              <a:t>ePortfolio</a:t>
            </a:r>
            <a:r>
              <a:rPr lang="en-US" dirty="0" smtClean="0"/>
              <a:t>, mobile strategies, content </a:t>
            </a:r>
            <a:r>
              <a:rPr lang="en-US" dirty="0" err="1" smtClean="0"/>
              <a:t>mgmt</a:t>
            </a:r>
            <a:r>
              <a:rPr lang="en-US" dirty="0" smtClean="0"/>
              <a:t>)</a:t>
            </a: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81328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89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HEIT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8640"/>
            <a:ext cx="1503193" cy="973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 smtClean="0"/>
              <a:t>RFI – Tips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Why do you want one? </a:t>
            </a:r>
            <a:r>
              <a:rPr lang="en-US" dirty="0" smtClean="0"/>
              <a:t>We used it to: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B</a:t>
            </a:r>
            <a:r>
              <a:rPr lang="en-US" dirty="0" smtClean="0"/>
              <a:t>eat the bushes” (Who will respond)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est specs (Got answers we wanted?)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sk open-source specific questions.</a:t>
            </a:r>
          </a:p>
          <a:p>
            <a:r>
              <a:rPr lang="en-US" dirty="0" smtClean="0"/>
              <a:t>Received 9 responses (but, only 4 to RFP!)</a:t>
            </a:r>
          </a:p>
          <a:p>
            <a:r>
              <a:rPr lang="en-US" dirty="0" smtClean="0"/>
              <a:t>Do it again? Not so sure.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elped get the RFP right.</a:t>
            </a:r>
          </a:p>
          <a:p>
            <a:pPr lvl="1"/>
            <a:r>
              <a:rPr lang="en-US" dirty="0" smtClean="0"/>
              <a:t>But, longer process, maybe lost RFP respondents.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09320"/>
            <a:ext cx="152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84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12009</TotalTime>
  <Words>1367</Words>
  <Application>Microsoft Office PowerPoint</Application>
  <PresentationFormat>On-screen Show (4:3)</PresentationFormat>
  <Paragraphs>233</Paragraphs>
  <Slides>49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Panelists</vt:lpstr>
      <vt:lpstr>uWaterloo LMS background</vt:lpstr>
      <vt:lpstr>Serendipitous Pre-project</vt:lpstr>
      <vt:lpstr>Overview of selection process</vt:lpstr>
      <vt:lpstr>Preparing for Process – Tips</vt:lpstr>
      <vt:lpstr>Input from constituents – Tips</vt:lpstr>
      <vt:lpstr>RFI/RFP Specifications – Tips</vt:lpstr>
      <vt:lpstr>RFI – Tips</vt:lpstr>
      <vt:lpstr>RFP – Tips</vt:lpstr>
      <vt:lpstr>Implementation</vt:lpstr>
      <vt:lpstr>UAlberta LMS background</vt:lpstr>
      <vt:lpstr>Overview of selection process</vt:lpstr>
      <vt:lpstr>Implementation – Tips</vt:lpstr>
      <vt:lpstr>Moving to Moodle</vt:lpstr>
      <vt:lpstr>WebCT (Blackboard CE)</vt:lpstr>
      <vt:lpstr>Options</vt:lpstr>
      <vt:lpstr>PowerPoint Presentation</vt:lpstr>
      <vt:lpstr>PowerPoint Presentation</vt:lpstr>
      <vt:lpstr>LMS Transition  Steering Committee</vt:lpstr>
      <vt:lpstr>Evaluation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a Sense of Urgency  It’s Here Poster Todd’s Videos How do I Move</vt:lpstr>
      <vt:lpstr>PowerPoint Presentation</vt:lpstr>
      <vt:lpstr>PowerPoint Presentation</vt:lpstr>
      <vt:lpstr>Blue Sky Ideas</vt:lpstr>
      <vt:lpstr>LMS Design Game</vt:lpstr>
      <vt:lpstr>U of L Moodle Theme</vt:lpstr>
      <vt:lpstr>McGill Background</vt:lpstr>
      <vt:lpstr>User Requirements</vt:lpstr>
      <vt:lpstr>Findings</vt:lpstr>
      <vt:lpstr>Project Structure</vt:lpstr>
      <vt:lpstr>RFI</vt:lpstr>
      <vt:lpstr>RFI</vt:lpstr>
      <vt:lpstr> RFI</vt:lpstr>
      <vt:lpstr>What We Learned</vt:lpstr>
      <vt:lpstr>RFP/CFT</vt:lpstr>
      <vt:lpstr>Implementation</vt:lpstr>
      <vt:lpstr>For more information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G.W. Stephan</dc:creator>
  <cp:lastModifiedBy>Andrea Chappell</cp:lastModifiedBy>
  <cp:revision>88</cp:revision>
  <cp:lastPrinted>2011-05-17T22:22:54Z</cp:lastPrinted>
  <dcterms:created xsi:type="dcterms:W3CDTF">2011-04-21T16:39:18Z</dcterms:created>
  <dcterms:modified xsi:type="dcterms:W3CDTF">2011-06-08T22:54:36Z</dcterms:modified>
</cp:coreProperties>
</file>